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41"/>
  </p:notesMasterIdLst>
  <p:handoutMasterIdLst>
    <p:handoutMasterId r:id="rId42"/>
  </p:handoutMasterIdLst>
  <p:sldIdLst>
    <p:sldId id="362" r:id="rId2"/>
    <p:sldId id="397" r:id="rId3"/>
    <p:sldId id="507" r:id="rId4"/>
    <p:sldId id="508" r:id="rId5"/>
    <p:sldId id="509" r:id="rId6"/>
    <p:sldId id="510" r:id="rId7"/>
    <p:sldId id="512" r:id="rId8"/>
    <p:sldId id="514" r:id="rId9"/>
    <p:sldId id="515" r:id="rId10"/>
    <p:sldId id="516" r:id="rId11"/>
    <p:sldId id="500" r:id="rId12"/>
    <p:sldId id="436" r:id="rId13"/>
    <p:sldId id="477" r:id="rId14"/>
    <p:sldId id="478" r:id="rId15"/>
    <p:sldId id="479" r:id="rId16"/>
    <p:sldId id="480" r:id="rId17"/>
    <p:sldId id="481" r:id="rId18"/>
    <p:sldId id="482" r:id="rId19"/>
    <p:sldId id="483" r:id="rId20"/>
    <p:sldId id="484" r:id="rId21"/>
    <p:sldId id="485" r:id="rId22"/>
    <p:sldId id="486" r:id="rId23"/>
    <p:sldId id="487" r:id="rId24"/>
    <p:sldId id="488" r:id="rId25"/>
    <p:sldId id="489" r:id="rId26"/>
    <p:sldId id="490" r:id="rId27"/>
    <p:sldId id="491" r:id="rId28"/>
    <p:sldId id="492" r:id="rId29"/>
    <p:sldId id="493" r:id="rId30"/>
    <p:sldId id="494" r:id="rId31"/>
    <p:sldId id="495" r:id="rId32"/>
    <p:sldId id="496" r:id="rId33"/>
    <p:sldId id="497" r:id="rId34"/>
    <p:sldId id="498" r:id="rId35"/>
    <p:sldId id="499" r:id="rId36"/>
    <p:sldId id="501" r:id="rId37"/>
    <p:sldId id="502" r:id="rId38"/>
    <p:sldId id="503" r:id="rId39"/>
    <p:sldId id="517" r:id="rId40"/>
  </p:sldIdLst>
  <p:sldSz cx="9144000" cy="6858000" type="screen4x3"/>
  <p:notesSz cx="6858000" cy="9144000"/>
  <p:defaultTextStyle>
    <a:defPPr>
      <a:defRPr lang="es-CO"/>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2787" autoAdjust="0"/>
    <p:restoredTop sz="91000" autoAdjust="0"/>
  </p:normalViewPr>
  <p:slideViewPr>
    <p:cSldViewPr>
      <p:cViewPr>
        <p:scale>
          <a:sx n="57" d="100"/>
          <a:sy n="57" d="100"/>
        </p:scale>
        <p:origin x="-1254" y="-4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52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9.xml"/><Relationship Id="rId13" Type="http://schemas.openxmlformats.org/officeDocument/2006/relationships/slide" Target="slides/slide24.xml"/><Relationship Id="rId18" Type="http://schemas.openxmlformats.org/officeDocument/2006/relationships/slide" Target="slides/slide29.xml"/><Relationship Id="rId26" Type="http://schemas.openxmlformats.org/officeDocument/2006/relationships/slide" Target="slides/slide37.xml"/><Relationship Id="rId3" Type="http://schemas.openxmlformats.org/officeDocument/2006/relationships/slide" Target="slides/slide14.xml"/><Relationship Id="rId21" Type="http://schemas.openxmlformats.org/officeDocument/2006/relationships/slide" Target="slides/slide32.xml"/><Relationship Id="rId7" Type="http://schemas.openxmlformats.org/officeDocument/2006/relationships/slide" Target="slides/slide18.xml"/><Relationship Id="rId12" Type="http://schemas.openxmlformats.org/officeDocument/2006/relationships/slide" Target="slides/slide23.xml"/><Relationship Id="rId17" Type="http://schemas.openxmlformats.org/officeDocument/2006/relationships/slide" Target="slides/slide28.xml"/><Relationship Id="rId25" Type="http://schemas.openxmlformats.org/officeDocument/2006/relationships/slide" Target="slides/slide36.xml"/><Relationship Id="rId2" Type="http://schemas.openxmlformats.org/officeDocument/2006/relationships/slide" Target="slides/slide13.xml"/><Relationship Id="rId16" Type="http://schemas.openxmlformats.org/officeDocument/2006/relationships/slide" Target="slides/slide27.xml"/><Relationship Id="rId20" Type="http://schemas.openxmlformats.org/officeDocument/2006/relationships/slide" Target="slides/slide31.xml"/><Relationship Id="rId1" Type="http://schemas.openxmlformats.org/officeDocument/2006/relationships/slide" Target="slides/slide12.xml"/><Relationship Id="rId6" Type="http://schemas.openxmlformats.org/officeDocument/2006/relationships/slide" Target="slides/slide17.xml"/><Relationship Id="rId11" Type="http://schemas.openxmlformats.org/officeDocument/2006/relationships/slide" Target="slides/slide22.xml"/><Relationship Id="rId24" Type="http://schemas.openxmlformats.org/officeDocument/2006/relationships/slide" Target="slides/slide35.xml"/><Relationship Id="rId5" Type="http://schemas.openxmlformats.org/officeDocument/2006/relationships/slide" Target="slides/slide16.xml"/><Relationship Id="rId15" Type="http://schemas.openxmlformats.org/officeDocument/2006/relationships/slide" Target="slides/slide26.xml"/><Relationship Id="rId23" Type="http://schemas.openxmlformats.org/officeDocument/2006/relationships/slide" Target="slides/slide34.xml"/><Relationship Id="rId10" Type="http://schemas.openxmlformats.org/officeDocument/2006/relationships/slide" Target="slides/slide21.xml"/><Relationship Id="rId19" Type="http://schemas.openxmlformats.org/officeDocument/2006/relationships/slide" Target="slides/slide30.xml"/><Relationship Id="rId4" Type="http://schemas.openxmlformats.org/officeDocument/2006/relationships/slide" Target="slides/slide15.xml"/><Relationship Id="rId9" Type="http://schemas.openxmlformats.org/officeDocument/2006/relationships/slide" Target="slides/slide20.xml"/><Relationship Id="rId14" Type="http://schemas.openxmlformats.org/officeDocument/2006/relationships/slide" Target="slides/slide25.xml"/><Relationship Id="rId22" Type="http://schemas.openxmlformats.org/officeDocument/2006/relationships/slide" Target="slides/slide33.xml"/><Relationship Id="rId27"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45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245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CFD00B95-4C28-4C76-B595-67EF4CB755F2}"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2253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2253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2253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F9BA017A-8937-4349-8138-DF819F7CFC2A}"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0776DA6C-BA04-4AA1-B0BB-ABE25913B745}"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olo e contenut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3"/>
          <p:cNvSpPr>
            <a:spLocks noGrp="1"/>
          </p:cNvSpPr>
          <p:nvPr>
            <p:ph type="dt" sz="half" idx="10"/>
          </p:nvPr>
        </p:nvSpPr>
        <p:spPr/>
        <p:txBody>
          <a:bodyPr/>
          <a:lstStyle>
            <a:lvl1pPr>
              <a:defRPr/>
            </a:lvl1pPr>
          </a:lstStyle>
          <a:p>
            <a:pPr>
              <a:defRPr/>
            </a:pPr>
            <a:endParaRPr lang="es-ES"/>
          </a:p>
        </p:txBody>
      </p:sp>
      <p:sp>
        <p:nvSpPr>
          <p:cNvPr id="7" name="Segnaposto piè di pagina 4"/>
          <p:cNvSpPr>
            <a:spLocks noGrp="1"/>
          </p:cNvSpPr>
          <p:nvPr>
            <p:ph type="ftr" sz="quarter" idx="11"/>
          </p:nvPr>
        </p:nvSpPr>
        <p:spPr/>
        <p:txBody>
          <a:bodyPr/>
          <a:lstStyle>
            <a:lvl1pPr>
              <a:defRPr/>
            </a:lvl1pPr>
          </a:lstStyle>
          <a:p>
            <a:pPr>
              <a:defRPr/>
            </a:pPr>
            <a:endParaRPr lang="es-ES"/>
          </a:p>
        </p:txBody>
      </p:sp>
      <p:sp>
        <p:nvSpPr>
          <p:cNvPr id="8" name="Segnaposto numero diapositiva 5"/>
          <p:cNvSpPr>
            <a:spLocks noGrp="1"/>
          </p:cNvSpPr>
          <p:nvPr>
            <p:ph type="sldNum" sz="quarter" idx="12"/>
          </p:nvPr>
        </p:nvSpPr>
        <p:spPr/>
        <p:txBody>
          <a:bodyPr/>
          <a:lstStyle>
            <a:lvl1pPr>
              <a:defRPr/>
            </a:lvl1pPr>
          </a:lstStyle>
          <a:p>
            <a:pPr>
              <a:defRPr/>
            </a:pPr>
            <a:fld id="{31C8083D-A7F2-4F1B-B2E7-08BBFCEBDD2D}"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lo titolo">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2"/>
          <p:cNvSpPr>
            <a:spLocks noGrp="1"/>
          </p:cNvSpPr>
          <p:nvPr>
            <p:ph type="dt" sz="half" idx="10"/>
          </p:nvPr>
        </p:nvSpPr>
        <p:spPr/>
        <p:txBody>
          <a:bodyPr/>
          <a:lstStyle>
            <a:lvl1pPr>
              <a:defRPr/>
            </a:lvl1pPr>
          </a:lstStyle>
          <a:p>
            <a:pPr>
              <a:defRPr/>
            </a:pPr>
            <a:endParaRPr lang="es-ES"/>
          </a:p>
        </p:txBody>
      </p:sp>
      <p:sp>
        <p:nvSpPr>
          <p:cNvPr id="7" name="Segnaposto piè di pagina 3"/>
          <p:cNvSpPr>
            <a:spLocks noGrp="1"/>
          </p:cNvSpPr>
          <p:nvPr>
            <p:ph type="ftr" sz="quarter" idx="11"/>
          </p:nvPr>
        </p:nvSpPr>
        <p:spPr/>
        <p:txBody>
          <a:bodyPr/>
          <a:lstStyle>
            <a:lvl1pPr>
              <a:defRPr/>
            </a:lvl1pPr>
          </a:lstStyle>
          <a:p>
            <a:pPr>
              <a:defRPr/>
            </a:pPr>
            <a:endParaRPr lang="es-ES"/>
          </a:p>
        </p:txBody>
      </p:sp>
      <p:sp>
        <p:nvSpPr>
          <p:cNvPr id="8" name="Segnaposto numero diapositiva 4"/>
          <p:cNvSpPr>
            <a:spLocks noGrp="1"/>
          </p:cNvSpPr>
          <p:nvPr>
            <p:ph type="sldNum" sz="quarter" idx="12"/>
          </p:nvPr>
        </p:nvSpPr>
        <p:spPr/>
        <p:txBody>
          <a:bodyPr/>
          <a:lstStyle>
            <a:lvl1pPr>
              <a:defRPr/>
            </a:lvl1pPr>
          </a:lstStyle>
          <a:p>
            <a:pPr>
              <a:defRPr/>
            </a:pPr>
            <a:fld id="{82D9953B-E3AB-4DFA-ABF7-62DAA2294E96}"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uota">
    <p:spTree>
      <p:nvGrpSpPr>
        <p:cNvPr id="1" name=""/>
        <p:cNvGrpSpPr/>
        <p:nvPr/>
      </p:nvGrpSpPr>
      <p:grpSpPr>
        <a:xfrm>
          <a:off x="0" y="0"/>
          <a:ext cx="0" cy="0"/>
          <a:chOff x="0" y="0"/>
          <a:chExt cx="0" cy="0"/>
        </a:xfrm>
      </p:grpSpPr>
      <p:pic>
        <p:nvPicPr>
          <p:cNvPr id="2" name="Picture 5" descr="home"/>
          <p:cNvPicPr>
            <a:picLocks noChangeAspect="1" noChangeArrowheads="1"/>
          </p:cNvPicPr>
          <p:nvPr userDrawn="1"/>
        </p:nvPicPr>
        <p:blipFill>
          <a:blip r:embed="rId2"/>
          <a:srcRect/>
          <a:stretch>
            <a:fillRect/>
          </a:stretch>
        </p:blipFill>
        <p:spPr bwMode="auto">
          <a:xfrm>
            <a:off x="0" y="0"/>
            <a:ext cx="1476375" cy="363538"/>
          </a:xfrm>
          <a:prstGeom prst="rect">
            <a:avLst/>
          </a:prstGeom>
          <a:noFill/>
          <a:ln w="9525">
            <a:noFill/>
            <a:miter lim="800000"/>
            <a:headEnd/>
            <a:tailEnd/>
          </a:ln>
        </p:spPr>
      </p:pic>
      <p:sp>
        <p:nvSpPr>
          <p:cNvPr id="3" name="CasellaDiTesto 12"/>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4"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5"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
        <p:nvSpPr>
          <p:cNvPr id="6" name="Segnaposto data 1"/>
          <p:cNvSpPr>
            <a:spLocks noGrp="1"/>
          </p:cNvSpPr>
          <p:nvPr>
            <p:ph type="dt" sz="half" idx="10"/>
          </p:nvPr>
        </p:nvSpPr>
        <p:spPr/>
        <p:txBody>
          <a:bodyPr/>
          <a:lstStyle>
            <a:lvl1pPr>
              <a:defRPr/>
            </a:lvl1pPr>
          </a:lstStyle>
          <a:p>
            <a:pPr>
              <a:defRPr/>
            </a:pPr>
            <a:endParaRPr lang="es-ES"/>
          </a:p>
        </p:txBody>
      </p:sp>
      <p:sp>
        <p:nvSpPr>
          <p:cNvPr id="7" name="Segnaposto piè di pagina 2"/>
          <p:cNvSpPr>
            <a:spLocks noGrp="1"/>
          </p:cNvSpPr>
          <p:nvPr>
            <p:ph type="ftr" sz="quarter" idx="11"/>
          </p:nvPr>
        </p:nvSpPr>
        <p:spPr/>
        <p:txBody>
          <a:bodyPr/>
          <a:lstStyle>
            <a:lvl1pPr>
              <a:defRPr/>
            </a:lvl1pPr>
          </a:lstStyle>
          <a:p>
            <a:pPr>
              <a:defRPr/>
            </a:pPr>
            <a:endParaRPr lang="es-ES"/>
          </a:p>
        </p:txBody>
      </p:sp>
      <p:sp>
        <p:nvSpPr>
          <p:cNvPr id="8" name="Segnaposto numero diapositiva 3"/>
          <p:cNvSpPr>
            <a:spLocks noGrp="1"/>
          </p:cNvSpPr>
          <p:nvPr>
            <p:ph type="sldNum" sz="quarter" idx="12"/>
          </p:nvPr>
        </p:nvSpPr>
        <p:spPr/>
        <p:txBody>
          <a:bodyPr/>
          <a:lstStyle>
            <a:lvl1pPr>
              <a:defRPr/>
            </a:lvl1pPr>
          </a:lstStyle>
          <a:p>
            <a:pPr>
              <a:defRPr/>
            </a:pPr>
            <a:fld id="{71987469-0EFF-4BC3-ACD8-159A62D9DF62}"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endParaRPr lang="es-ES"/>
          </a:p>
        </p:txBody>
      </p:sp>
      <p:sp>
        <p:nvSpPr>
          <p:cNvPr id="5" name="Segnaposto piè di pagina 4"/>
          <p:cNvSpPr>
            <a:spLocks noGrp="1"/>
          </p:cNvSpPr>
          <p:nvPr>
            <p:ph type="ftr" sz="quarter" idx="11"/>
          </p:nvPr>
        </p:nvSpPr>
        <p:spPr/>
        <p:txBody>
          <a:bodyPr/>
          <a:lstStyle>
            <a:lvl1pPr>
              <a:defRPr/>
            </a:lvl1pPr>
          </a:lstStyle>
          <a:p>
            <a:pPr>
              <a:defRPr/>
            </a:pPr>
            <a:endParaRPr lang="es-ES"/>
          </a:p>
        </p:txBody>
      </p:sp>
      <p:sp>
        <p:nvSpPr>
          <p:cNvPr id="6" name="Segnaposto numero diapositiva 5"/>
          <p:cNvSpPr>
            <a:spLocks noGrp="1"/>
          </p:cNvSpPr>
          <p:nvPr>
            <p:ph type="sldNum" sz="quarter" idx="12"/>
          </p:nvPr>
        </p:nvSpPr>
        <p:spPr/>
        <p:txBody>
          <a:bodyPr/>
          <a:lstStyle>
            <a:lvl1pPr>
              <a:defRPr/>
            </a:lvl1pPr>
          </a:lstStyle>
          <a:p>
            <a:pPr>
              <a:defRPr/>
            </a:pPr>
            <a:fld id="{D8623C95-86F2-4AF4-8E2E-4C43A2EAB8E0}"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charset="0"/>
              </a:defRPr>
            </a:lvl1pPr>
          </a:lstStyle>
          <a:p>
            <a:pPr>
              <a:defRPr/>
            </a:pPr>
            <a:endParaRPr lang="es-E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charset="0"/>
              </a:defRPr>
            </a:lvl1pPr>
          </a:lstStyle>
          <a:p>
            <a:pPr>
              <a:defRPr/>
            </a:pPr>
            <a:endParaRPr lang="es-E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charset="0"/>
              </a:defRPr>
            </a:lvl1pPr>
          </a:lstStyle>
          <a:p>
            <a:pPr>
              <a:defRPr/>
            </a:pPr>
            <a:fld id="{CA63E4A3-5B5F-4BBB-9E5B-89B7A5F99AD7}" type="slidenum">
              <a:rPr lang="es-ES"/>
              <a:pPr>
                <a:defRPr/>
              </a:pPr>
              <a:t>‹Nº›</a:t>
            </a:fld>
            <a:endParaRPr lang="es-ES"/>
          </a:p>
        </p:txBody>
      </p:sp>
      <p:pic>
        <p:nvPicPr>
          <p:cNvPr id="1029" name="Picture 5" descr="home"/>
          <p:cNvPicPr>
            <a:picLocks noChangeAspect="1" noChangeArrowheads="1"/>
          </p:cNvPicPr>
          <p:nvPr userDrawn="1"/>
        </p:nvPicPr>
        <p:blipFill>
          <a:blip r:embed="rId7"/>
          <a:srcRect/>
          <a:stretch>
            <a:fillRect/>
          </a:stretch>
        </p:blipFill>
        <p:spPr bwMode="auto">
          <a:xfrm>
            <a:off x="0" y="0"/>
            <a:ext cx="1476375" cy="363538"/>
          </a:xfrm>
          <a:prstGeom prst="rect">
            <a:avLst/>
          </a:prstGeom>
          <a:noFill/>
          <a:ln w="9525">
            <a:noFill/>
            <a:miter lim="800000"/>
            <a:headEnd/>
            <a:tailEnd/>
          </a:ln>
        </p:spPr>
      </p:pic>
      <p:sp>
        <p:nvSpPr>
          <p:cNvPr id="9" name="CasellaDiTesto 8"/>
          <p:cNvSpPr txBox="1"/>
          <p:nvPr userDrawn="1"/>
        </p:nvSpPr>
        <p:spPr>
          <a:xfrm>
            <a:off x="5148263" y="71438"/>
            <a:ext cx="3995737" cy="276225"/>
          </a:xfrm>
          <a:prstGeom prst="rect">
            <a:avLst/>
          </a:prstGeom>
          <a:noFill/>
          <a:ln>
            <a:noFill/>
          </a:ln>
          <a:effectLst>
            <a:outerShdw blurRad="50800" dist="50800" dir="5400000" algn="ctr" rotWithShape="0">
              <a:srgbClr val="C00000"/>
            </a:outerShdw>
          </a:effectLst>
        </p:spPr>
        <p:txBody>
          <a:bodyPr>
            <a:spAutoFit/>
          </a:bodyPr>
          <a:lstStyle/>
          <a:p>
            <a:pPr algn="r">
              <a:defRPr/>
            </a:pPr>
            <a:r>
              <a:rPr lang="it-IT" sz="1200" i="1" dirty="0" err="1">
                <a:latin typeface="Times New Roman" charset="0"/>
              </a:rPr>
              <a:t>Metodolog</a:t>
            </a:r>
            <a:r>
              <a:rPr lang="es-PE" sz="1200" i="1" dirty="0">
                <a:latin typeface="Times New Roman" charset="0"/>
              </a:rPr>
              <a:t>ía de Investigación Científica</a:t>
            </a:r>
            <a:endParaRPr lang="it-IT" sz="1200" i="1" dirty="0">
              <a:latin typeface="Times New Roman" charset="0"/>
            </a:endParaRPr>
          </a:p>
        </p:txBody>
      </p:sp>
      <p:sp>
        <p:nvSpPr>
          <p:cNvPr id="10" name="Rectangle 7"/>
          <p:cNvSpPr>
            <a:spLocks noChangeArrowheads="1"/>
          </p:cNvSpPr>
          <p:nvPr userDrawn="1"/>
        </p:nvSpPr>
        <p:spPr bwMode="auto">
          <a:xfrm>
            <a:off x="0" y="404813"/>
            <a:ext cx="9144000" cy="215900"/>
          </a:xfrm>
          <a:prstGeom prst="rect">
            <a:avLst/>
          </a:prstGeom>
          <a:solidFill>
            <a:srgbClr val="C00000"/>
          </a:solidFill>
          <a:ln w="9525">
            <a:noFill/>
            <a:miter lim="800000"/>
            <a:headEnd/>
            <a:tailEnd/>
          </a:ln>
        </p:spPr>
        <p:txBody>
          <a:bodyPr wrap="none" anchor="ctr"/>
          <a:lstStyle/>
          <a:p>
            <a:pPr>
              <a:defRPr/>
            </a:pPr>
            <a:endParaRPr lang="it-IT" dirty="0">
              <a:latin typeface="Arial" charset="0"/>
              <a:cs typeface="Arial" charset="0"/>
            </a:endParaRPr>
          </a:p>
        </p:txBody>
      </p:sp>
      <p:sp>
        <p:nvSpPr>
          <p:cNvPr id="11" name="Line 17"/>
          <p:cNvSpPr>
            <a:spLocks noChangeShapeType="1"/>
          </p:cNvSpPr>
          <p:nvPr userDrawn="1"/>
        </p:nvSpPr>
        <p:spPr bwMode="auto">
          <a:xfrm>
            <a:off x="0" y="1196975"/>
            <a:ext cx="9144000" cy="0"/>
          </a:xfrm>
          <a:prstGeom prst="line">
            <a:avLst/>
          </a:prstGeom>
          <a:noFill/>
          <a:ln w="76200">
            <a:solidFill>
              <a:srgbClr val="C00000"/>
            </a:solidFill>
            <a:round/>
            <a:headEnd/>
            <a:tailEnd/>
          </a:ln>
        </p:spPr>
        <p:txBody>
          <a:bodyPr/>
          <a:lstStyle/>
          <a:p>
            <a:pPr>
              <a:defRPr/>
            </a:pPr>
            <a:endParaRPr lang="it-IT" dirty="0">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subTitle" idx="4294967295"/>
          </p:nvPr>
        </p:nvSpPr>
        <p:spPr bwMode="auto">
          <a:xfrm>
            <a:off x="0" y="3636963"/>
            <a:ext cx="9109075" cy="2816225"/>
          </a:xfrm>
          <a:prstGeom prst="rect">
            <a:avLst/>
          </a:prstGeom>
          <a:noFill/>
          <a:ln>
            <a:miter lim="800000"/>
            <a:headEnd/>
            <a:tailEnd/>
          </a:ln>
        </p:spPr>
        <p:txBody>
          <a:bodyPr/>
          <a:lstStyle/>
          <a:p>
            <a:pPr algn="ctr">
              <a:buFont typeface="Arial" charset="0"/>
              <a:buNone/>
            </a:pPr>
            <a:r>
              <a:rPr lang="es-ES" sz="2800" dirty="0" smtClean="0">
                <a:latin typeface="Arial" charset="0"/>
                <a:cs typeface="Arial" charset="0"/>
              </a:rPr>
              <a:t>EL PROYECTO DE INVESTIGACIÓN</a:t>
            </a:r>
          </a:p>
          <a:p>
            <a:pPr algn="ctr">
              <a:buFont typeface="Arial" charset="0"/>
              <a:buNone/>
            </a:pPr>
            <a:r>
              <a:rPr lang="es-ES" sz="2800" dirty="0" smtClean="0">
                <a:latin typeface="Arial" charset="0"/>
                <a:cs typeface="Arial" charset="0"/>
              </a:rPr>
              <a:t>El marco teórico.</a:t>
            </a:r>
          </a:p>
          <a:p>
            <a:pPr algn="ctr">
              <a:buFont typeface="Arial" charset="0"/>
              <a:buNone/>
            </a:pPr>
            <a:r>
              <a:rPr lang="es-ES" sz="2800" dirty="0" smtClean="0">
                <a:latin typeface="Arial" charset="0"/>
                <a:cs typeface="Arial" charset="0"/>
              </a:rPr>
              <a:t>Las hipótesis.</a:t>
            </a:r>
          </a:p>
          <a:p>
            <a:pPr algn="ctr">
              <a:buFont typeface="Arial" charset="0"/>
              <a:buNone/>
            </a:pPr>
            <a:r>
              <a:rPr lang="es-ES" sz="2800" dirty="0" err="1" smtClean="0">
                <a:latin typeface="Arial" charset="0"/>
                <a:cs typeface="Arial" charset="0"/>
              </a:rPr>
              <a:t>Lasvariables</a:t>
            </a:r>
            <a:r>
              <a:rPr lang="es-ES" sz="2800" dirty="0" smtClean="0">
                <a:latin typeface="Arial" charset="0"/>
                <a:cs typeface="Arial" charset="0"/>
              </a:rPr>
              <a:t>.</a:t>
            </a:r>
          </a:p>
          <a:p>
            <a:pPr algn="ctr">
              <a:buFont typeface="Arial" charset="0"/>
              <a:buNone/>
            </a:pPr>
            <a:r>
              <a:rPr lang="es-ES" sz="2800" dirty="0" err="1" smtClean="0">
                <a:latin typeface="Arial" charset="0"/>
                <a:cs typeface="Arial" charset="0"/>
              </a:rPr>
              <a:t>Cronograma.El</a:t>
            </a:r>
            <a:r>
              <a:rPr lang="es-ES" sz="2800" dirty="0" smtClean="0">
                <a:latin typeface="Arial" charset="0"/>
                <a:cs typeface="Arial" charset="0"/>
              </a:rPr>
              <a:t> informe investigativo. </a:t>
            </a:r>
            <a:r>
              <a:rPr lang="it-IT" sz="2800" dirty="0" smtClean="0">
                <a:latin typeface="Arial" charset="0"/>
                <a:cs typeface="Arial" charset="0"/>
              </a:rPr>
              <a:t/>
            </a:r>
            <a:br>
              <a:rPr lang="it-IT" sz="2800" dirty="0" smtClean="0">
                <a:latin typeface="Arial" charset="0"/>
                <a:cs typeface="Arial" charset="0"/>
              </a:rPr>
            </a:br>
            <a:r>
              <a:rPr lang="it-IT" sz="2800" dirty="0" smtClean="0">
                <a:latin typeface="Arial" charset="0"/>
                <a:cs typeface="Arial" charset="0"/>
              </a:rPr>
              <a:t/>
            </a:r>
            <a:br>
              <a:rPr lang="it-IT" sz="2800" dirty="0" smtClean="0">
                <a:latin typeface="Arial" charset="0"/>
                <a:cs typeface="Arial" charset="0"/>
              </a:rPr>
            </a:br>
            <a:endParaRPr lang="es-ES_tradnl" sz="2800" b="1" dirty="0" smtClean="0">
              <a:latin typeface="Arial" charset="0"/>
              <a:cs typeface="Arial" charset="0"/>
            </a:endParaRPr>
          </a:p>
        </p:txBody>
      </p:sp>
      <p:pic>
        <p:nvPicPr>
          <p:cNvPr id="7171" name="Picture 2"/>
          <p:cNvPicPr>
            <a:picLocks noChangeAspect="1" noChangeArrowheads="1"/>
          </p:cNvPicPr>
          <p:nvPr/>
        </p:nvPicPr>
        <p:blipFill>
          <a:blip r:embed="rId2"/>
          <a:srcRect/>
          <a:stretch>
            <a:fillRect/>
          </a:stretch>
        </p:blipFill>
        <p:spPr bwMode="auto">
          <a:xfrm>
            <a:off x="0" y="1196975"/>
            <a:ext cx="9144000" cy="2303463"/>
          </a:xfrm>
          <a:prstGeom prst="rect">
            <a:avLst/>
          </a:prstGeom>
          <a:noFill/>
          <a:ln w="12700">
            <a:noFill/>
            <a:miter lim="800000"/>
            <a:headEnd type="none" w="sm" len="sm"/>
            <a:tailEnd type="none" w="sm" len="sm"/>
          </a:ln>
        </p:spPr>
      </p:pic>
      <p:sp>
        <p:nvSpPr>
          <p:cNvPr id="4" name="3 Marcador de número de diapositiva"/>
          <p:cNvSpPr>
            <a:spLocks noGrp="1"/>
          </p:cNvSpPr>
          <p:nvPr>
            <p:ph type="sldNum" sz="quarter" idx="12"/>
          </p:nvPr>
        </p:nvSpPr>
        <p:spPr/>
        <p:txBody>
          <a:bodyPr/>
          <a:lstStyle/>
          <a:p>
            <a:pPr>
              <a:defRPr/>
            </a:pPr>
            <a:fld id="{0776DA6C-BA04-4AA1-B0BB-ABE25913B745}" type="slidenum">
              <a:rPr lang="es-ES" smtClean="0"/>
              <a:pPr>
                <a:defRPr/>
              </a:pPr>
              <a:t>1</a:t>
            </a:fld>
            <a:endParaRPr lang="es-ES"/>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defRPr/>
            </a:pPr>
            <a:r>
              <a:rPr lang="es-PE" sz="2800" dirty="0" smtClean="0"/>
              <a:t>Después de recolectar los datos:</a:t>
            </a:r>
          </a:p>
          <a:p>
            <a:pPr algn="just">
              <a:defRPr/>
            </a:pPr>
            <a:r>
              <a:rPr lang="es-PE" sz="2800" dirty="0" smtClean="0">
                <a:latin typeface="+mj-lt"/>
              </a:rPr>
              <a:t>1</a:t>
            </a:r>
            <a:r>
              <a:rPr lang="es-PE" sz="2800" dirty="0" smtClean="0">
                <a:latin typeface="+mj-lt"/>
              </a:rPr>
              <a:t>.- </a:t>
            </a:r>
            <a:r>
              <a:rPr lang="es-PE" sz="2800" dirty="0" smtClean="0">
                <a:latin typeface="+mj-lt"/>
              </a:rPr>
              <a:t>Explicar diferencia y similitudes entre nuestros resultados y el conocimiento </a:t>
            </a:r>
            <a:r>
              <a:rPr lang="es-PE" sz="2800" dirty="0" smtClean="0">
                <a:latin typeface="+mj-lt"/>
              </a:rPr>
              <a:t>existente.</a:t>
            </a:r>
          </a:p>
          <a:p>
            <a:pPr algn="just">
              <a:defRPr/>
            </a:pPr>
            <a:r>
              <a:rPr lang="es-PE" sz="2800" dirty="0" smtClean="0">
                <a:latin typeface="+mj-lt"/>
              </a:rPr>
              <a:t>2.- </a:t>
            </a:r>
            <a:r>
              <a:rPr lang="es-PE" sz="2800" dirty="0" smtClean="0">
                <a:latin typeface="+mj-lt"/>
              </a:rPr>
              <a:t>Analizar formas de cómo podemos interpretar los datos</a:t>
            </a:r>
          </a:p>
          <a:p>
            <a:pPr algn="just">
              <a:defRPr/>
            </a:pPr>
            <a:r>
              <a:rPr lang="es-PE" sz="2800" dirty="0" smtClean="0">
                <a:latin typeface="+mj-lt"/>
              </a:rPr>
              <a:t>3.- </a:t>
            </a:r>
            <a:r>
              <a:rPr lang="es-PE" sz="2800" dirty="0" smtClean="0">
                <a:latin typeface="+mj-lt"/>
              </a:rPr>
              <a:t>Ubicar nuestros resultados y conclusiones dentro del conocimiento existente</a:t>
            </a:r>
          </a:p>
          <a:p>
            <a:pPr algn="just">
              <a:defRPr/>
            </a:pPr>
            <a:r>
              <a:rPr lang="es-PE" sz="2800" dirty="0" smtClean="0">
                <a:latin typeface="+mj-lt"/>
              </a:rPr>
              <a:t>4.- </a:t>
            </a:r>
            <a:r>
              <a:rPr lang="es-PE" sz="2800" dirty="0" smtClean="0">
                <a:latin typeface="+mj-lt"/>
              </a:rPr>
              <a:t>Construir teorías y explicaciones</a:t>
            </a:r>
          </a:p>
          <a:p>
            <a:pPr algn="just">
              <a:defRPr/>
            </a:pPr>
            <a:endParaRPr lang="es-PE" sz="2800" dirty="0" smtClean="0">
              <a:latin typeface="+mj-lt"/>
            </a:endParaRPr>
          </a:p>
          <a:p>
            <a:pPr algn="just">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PE" dirty="0" smtClean="0"/>
              <a:t>Papel del Marco 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10</a:t>
            </a:fld>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bwMode="auto">
          <a:xfrm>
            <a:off x="250825" y="1484313"/>
            <a:ext cx="1941513" cy="574675"/>
          </a:xfrm>
          <a:gradFill rotWithShape="1">
            <a:gsLst>
              <a:gs pos="0">
                <a:srgbClr val="996633"/>
              </a:gs>
              <a:gs pos="50000">
                <a:srgbClr val="FFCC66"/>
              </a:gs>
              <a:gs pos="100000">
                <a:srgbClr val="996633"/>
              </a:gs>
            </a:gsLst>
            <a:lin ang="5400000" scaled="1"/>
          </a:gradFill>
          <a:ln>
            <a:miter lim="800000"/>
            <a:headEnd/>
            <a:tailEnd/>
          </a:ln>
        </p:spPr>
        <p:txBody>
          <a:bodyPr vert="horz" wrap="square" lIns="91440" tIns="45720" rIns="91440" bIns="45720" numCol="1" anchor="t" anchorCtr="0" compatLnSpc="1">
            <a:prstTxWarp prst="textNoShape">
              <a:avLst/>
            </a:prstTxWarp>
          </a:bodyPr>
          <a:lstStyle/>
          <a:p>
            <a:r>
              <a:rPr lang="es-ES" sz="1600" smtClean="0">
                <a:cs typeface="Arial" charset="0"/>
              </a:rPr>
              <a:t>HIPOTESIS</a:t>
            </a:r>
          </a:p>
        </p:txBody>
      </p:sp>
      <p:sp>
        <p:nvSpPr>
          <p:cNvPr id="29699" name="Rectangle 3"/>
          <p:cNvSpPr>
            <a:spLocks noGrp="1" noChangeArrowheads="1"/>
          </p:cNvSpPr>
          <p:nvPr>
            <p:ph type="subTitle" idx="1"/>
          </p:nvPr>
        </p:nvSpPr>
        <p:spPr bwMode="auto">
          <a:xfrm>
            <a:off x="2195513" y="1411288"/>
            <a:ext cx="6400800" cy="1752600"/>
          </a:xfrm>
          <a:noFill/>
          <a:ln>
            <a:miter lim="800000"/>
            <a:headEnd/>
            <a:tailEnd/>
          </a:ln>
        </p:spPr>
        <p:txBody>
          <a:bodyPr vert="horz" wrap="square" lIns="91440" tIns="45720" rIns="91440" bIns="45720" numCol="1" anchor="t" anchorCtr="0" compatLnSpc="1">
            <a:prstTxWarp prst="textNoShape">
              <a:avLst/>
            </a:prstTxWarp>
          </a:bodyPr>
          <a:lstStyle/>
          <a:p>
            <a:pPr algn="l"/>
            <a:r>
              <a:rPr lang="es-ES" sz="1400" dirty="0" smtClean="0">
                <a:latin typeface="Arial" charset="0"/>
                <a:cs typeface="Arial" charset="0"/>
              </a:rPr>
              <a:t>Son explicaciones tentativas del fenómeno investigado y que se formulan como proposiciones. (No siempre son verdaderos; o siempre pueden comprobarse con hechos o experimentalmente). (proposiciones sujetas a comprobación empírica)</a:t>
            </a:r>
          </a:p>
        </p:txBody>
      </p:sp>
      <p:sp>
        <p:nvSpPr>
          <p:cNvPr id="29700" name="Rectangle 4"/>
          <p:cNvSpPr>
            <a:spLocks noChangeArrowheads="1"/>
          </p:cNvSpPr>
          <p:nvPr/>
        </p:nvSpPr>
        <p:spPr bwMode="auto">
          <a:xfrm>
            <a:off x="250825" y="3286125"/>
            <a:ext cx="1941513" cy="574675"/>
          </a:xfrm>
          <a:prstGeom prst="rect">
            <a:avLst/>
          </a:prstGeom>
          <a:gradFill rotWithShape="1">
            <a:gsLst>
              <a:gs pos="0">
                <a:srgbClr val="765E2F"/>
              </a:gs>
              <a:gs pos="50000">
                <a:srgbClr val="FFCC66"/>
              </a:gs>
              <a:gs pos="100000">
                <a:srgbClr val="765E2F"/>
              </a:gs>
            </a:gsLst>
            <a:lin ang="5400000" scaled="1"/>
          </a:gradFill>
          <a:ln w="9525">
            <a:noFill/>
            <a:miter lim="800000"/>
            <a:headEnd/>
            <a:tailEnd/>
          </a:ln>
        </p:spPr>
        <p:txBody>
          <a:bodyPr anchor="ctr"/>
          <a:lstStyle/>
          <a:p>
            <a:pPr algn="ctr"/>
            <a:r>
              <a:rPr lang="es-ES" sz="1600">
                <a:solidFill>
                  <a:schemeClr val="tx2"/>
                </a:solidFill>
                <a:latin typeface="Arial" charset="0"/>
                <a:cs typeface="Arial" charset="0"/>
              </a:rPr>
              <a:t>VARIABLES</a:t>
            </a:r>
          </a:p>
        </p:txBody>
      </p:sp>
      <p:sp>
        <p:nvSpPr>
          <p:cNvPr id="29701" name="Text Box 6"/>
          <p:cNvSpPr txBox="1">
            <a:spLocks noChangeArrowheads="1"/>
          </p:cNvSpPr>
          <p:nvPr/>
        </p:nvSpPr>
        <p:spPr bwMode="auto">
          <a:xfrm>
            <a:off x="2339975" y="3211513"/>
            <a:ext cx="6408738" cy="307975"/>
          </a:xfrm>
          <a:prstGeom prst="rect">
            <a:avLst/>
          </a:prstGeom>
          <a:noFill/>
          <a:ln w="9525">
            <a:noFill/>
            <a:miter lim="800000"/>
            <a:headEnd/>
            <a:tailEnd/>
          </a:ln>
        </p:spPr>
        <p:txBody>
          <a:bodyPr>
            <a:spAutoFit/>
          </a:bodyPr>
          <a:lstStyle/>
          <a:p>
            <a:pPr>
              <a:spcBef>
                <a:spcPct val="50000"/>
              </a:spcBef>
            </a:pPr>
            <a:r>
              <a:rPr lang="es-ES" sz="1400">
                <a:latin typeface="Arial" charset="0"/>
                <a:cs typeface="Arial" charset="0"/>
              </a:rPr>
              <a:t>Propiedades </a:t>
            </a:r>
            <a:r>
              <a:rPr lang="es-ES" sz="1400" b="1" u="sng">
                <a:latin typeface="Arial" charset="0"/>
                <a:cs typeface="Arial" charset="0"/>
              </a:rPr>
              <a:t>NO </a:t>
            </a:r>
            <a:r>
              <a:rPr lang="es-ES" sz="1400">
                <a:latin typeface="Arial" charset="0"/>
                <a:cs typeface="Arial" charset="0"/>
              </a:rPr>
              <a:t>constantes, cuya variación puede medirse o  describirse.</a:t>
            </a:r>
          </a:p>
        </p:txBody>
      </p:sp>
      <p:sp>
        <p:nvSpPr>
          <p:cNvPr id="29702" name="Rectangle 7"/>
          <p:cNvSpPr>
            <a:spLocks noChangeArrowheads="1"/>
          </p:cNvSpPr>
          <p:nvPr/>
        </p:nvSpPr>
        <p:spPr bwMode="auto">
          <a:xfrm>
            <a:off x="107950" y="3967163"/>
            <a:ext cx="3313113" cy="863600"/>
          </a:xfrm>
          <a:prstGeom prst="rect">
            <a:avLst/>
          </a:prstGeom>
          <a:gradFill rotWithShape="1">
            <a:gsLst>
              <a:gs pos="0">
                <a:srgbClr val="765E2F"/>
              </a:gs>
              <a:gs pos="50000">
                <a:srgbClr val="FFCC66"/>
              </a:gs>
              <a:gs pos="100000">
                <a:srgbClr val="765E2F"/>
              </a:gs>
            </a:gsLst>
            <a:lin ang="5400000" scaled="1"/>
          </a:gradFill>
          <a:ln w="9525">
            <a:noFill/>
            <a:miter lim="800000"/>
            <a:headEnd/>
            <a:tailEnd/>
          </a:ln>
        </p:spPr>
        <p:txBody>
          <a:bodyPr anchor="ctr"/>
          <a:lstStyle/>
          <a:p>
            <a:pPr algn="ctr"/>
            <a:r>
              <a:rPr lang="es-ES" sz="1600">
                <a:solidFill>
                  <a:schemeClr val="tx2"/>
                </a:solidFill>
                <a:latin typeface="Arial" charset="0"/>
                <a:cs typeface="Arial" charset="0"/>
              </a:rPr>
              <a:t>CARACTERÍSTICAS DE UNA HIPÓTESIS</a:t>
            </a:r>
          </a:p>
        </p:txBody>
      </p:sp>
      <p:sp>
        <p:nvSpPr>
          <p:cNvPr id="29703" name="Text Box 8"/>
          <p:cNvSpPr txBox="1">
            <a:spLocks noChangeArrowheads="1"/>
          </p:cNvSpPr>
          <p:nvPr/>
        </p:nvSpPr>
        <p:spPr bwMode="auto">
          <a:xfrm>
            <a:off x="3635375" y="3519488"/>
            <a:ext cx="5257800" cy="3294062"/>
          </a:xfrm>
          <a:prstGeom prst="rect">
            <a:avLst/>
          </a:prstGeom>
          <a:noFill/>
          <a:ln w="9525">
            <a:noFill/>
            <a:miter lim="800000"/>
            <a:headEnd/>
            <a:tailEnd/>
          </a:ln>
        </p:spPr>
        <p:txBody>
          <a:bodyPr>
            <a:spAutoFit/>
          </a:bodyPr>
          <a:lstStyle/>
          <a:p>
            <a:pPr marL="342900" indent="-342900">
              <a:spcBef>
                <a:spcPct val="50000"/>
              </a:spcBef>
              <a:buFontTx/>
              <a:buAutoNum type="arabicPeriod"/>
            </a:pPr>
            <a:r>
              <a:rPr lang="es-ES" sz="1600">
                <a:latin typeface="Arial" charset="0"/>
                <a:cs typeface="Arial" charset="0"/>
              </a:rPr>
              <a:t>Deben referirse a una situación real, contexto y universo bien definidos.</a:t>
            </a:r>
          </a:p>
          <a:p>
            <a:pPr marL="342900" indent="-342900">
              <a:spcBef>
                <a:spcPct val="50000"/>
              </a:spcBef>
              <a:buFontTx/>
              <a:buAutoNum type="arabicPeriod"/>
            </a:pPr>
            <a:r>
              <a:rPr lang="es-ES" sz="1600">
                <a:latin typeface="Arial" charset="0"/>
                <a:cs typeface="Arial" charset="0"/>
              </a:rPr>
              <a:t> Las variables de la hipótesis deben ser comprensibles, precisas y lo mas concretas posible.</a:t>
            </a:r>
          </a:p>
          <a:p>
            <a:pPr marL="342900" indent="-342900">
              <a:spcBef>
                <a:spcPct val="50000"/>
              </a:spcBef>
              <a:buFontTx/>
              <a:buAutoNum type="arabicPeriod"/>
            </a:pPr>
            <a:r>
              <a:rPr lang="es-ES" sz="1600">
                <a:latin typeface="Arial" charset="0"/>
                <a:cs typeface="Arial" charset="0"/>
              </a:rPr>
              <a:t>Relación entre variables debe ser clara y verosímil (lógica).</a:t>
            </a:r>
          </a:p>
          <a:p>
            <a:pPr marL="342900" indent="-342900">
              <a:spcBef>
                <a:spcPct val="50000"/>
              </a:spcBef>
              <a:buFontTx/>
              <a:buAutoNum type="arabicPeriod"/>
            </a:pPr>
            <a:r>
              <a:rPr lang="es-ES" sz="1600">
                <a:latin typeface="Arial" charset="0"/>
                <a:cs typeface="Arial" charset="0"/>
              </a:rPr>
              <a:t>Las variables y la relación entre ellas deben ser observables y medibles, tener referentes en la realidad.</a:t>
            </a:r>
          </a:p>
          <a:p>
            <a:pPr marL="342900" indent="-342900">
              <a:spcBef>
                <a:spcPct val="50000"/>
              </a:spcBef>
              <a:buFontTx/>
              <a:buAutoNum type="arabicPeriod"/>
            </a:pPr>
            <a:r>
              <a:rPr lang="es-ES" sz="1600">
                <a:latin typeface="Arial" charset="0"/>
                <a:cs typeface="Arial" charset="0"/>
              </a:rPr>
              <a:t>Deben estar relacionadas con técnicas disponibles para probarlas</a:t>
            </a:r>
          </a:p>
        </p:txBody>
      </p:sp>
      <p:pic>
        <p:nvPicPr>
          <p:cNvPr id="29704" name="Picture 9" descr="j0292020"/>
          <p:cNvPicPr>
            <a:picLocks noChangeAspect="1" noChangeArrowheads="1"/>
          </p:cNvPicPr>
          <p:nvPr/>
        </p:nvPicPr>
        <p:blipFill>
          <a:blip r:embed="rId2"/>
          <a:srcRect/>
          <a:stretch>
            <a:fillRect/>
          </a:stretch>
        </p:blipFill>
        <p:spPr bwMode="auto">
          <a:xfrm>
            <a:off x="323850" y="5045075"/>
            <a:ext cx="1868488" cy="1773238"/>
          </a:xfrm>
          <a:prstGeom prst="rect">
            <a:avLst/>
          </a:prstGeom>
          <a:noFill/>
          <a:ln w="9525">
            <a:noFill/>
            <a:miter lim="800000"/>
            <a:headEnd/>
            <a:tailEnd/>
          </a:ln>
        </p:spPr>
      </p:pic>
      <p:sp>
        <p:nvSpPr>
          <p:cNvPr id="29705" name="Rettangolo 8"/>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10" name="9 Marcador de número de diapositiva"/>
          <p:cNvSpPr>
            <a:spLocks noGrp="1"/>
          </p:cNvSpPr>
          <p:nvPr>
            <p:ph type="sldNum" sz="quarter" idx="12"/>
          </p:nvPr>
        </p:nvSpPr>
        <p:spPr/>
        <p:txBody>
          <a:bodyPr/>
          <a:lstStyle/>
          <a:p>
            <a:pPr>
              <a:defRPr/>
            </a:pPr>
            <a:fld id="{D8623C95-86F2-4AF4-8E2E-4C43A2EAB8E0}" type="slidenum">
              <a:rPr lang="es-ES" smtClean="0"/>
              <a:pPr>
                <a:defRPr/>
              </a:pPr>
              <a:t>11</a:t>
            </a:fld>
            <a:endParaRPr lang="es-E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5"/>
          <p:cNvSpPr txBox="1">
            <a:spLocks noChangeArrowheads="1"/>
          </p:cNvSpPr>
          <p:nvPr/>
        </p:nvSpPr>
        <p:spPr bwMode="auto">
          <a:xfrm>
            <a:off x="857224" y="2000240"/>
            <a:ext cx="7515225" cy="2677656"/>
          </a:xfrm>
          <a:prstGeom prst="rect">
            <a:avLst/>
          </a:prstGeom>
          <a:noFill/>
          <a:ln w="9525">
            <a:noFill/>
            <a:miter lim="800000"/>
            <a:headEnd/>
            <a:tailEnd/>
          </a:ln>
        </p:spPr>
        <p:txBody>
          <a:bodyPr>
            <a:spAutoFit/>
          </a:bodyPr>
          <a:lstStyle/>
          <a:p>
            <a:pPr algn="just"/>
            <a:r>
              <a:rPr lang="es-ES_tradnl" sz="2800" dirty="0">
                <a:latin typeface="Arial" charset="0"/>
                <a:cs typeface="Arial" charset="0"/>
              </a:rPr>
              <a:t> </a:t>
            </a:r>
          </a:p>
          <a:p>
            <a:pPr algn="just"/>
            <a:r>
              <a:rPr lang="es-ES_tradnl" sz="2800" dirty="0">
                <a:latin typeface="Arial" charset="0"/>
                <a:cs typeface="Arial" charset="0"/>
              </a:rPr>
              <a:t>La hipótesis es una respuesta (solución) tentativa al problema de investigación, que por su alto grado de fundamentación teórica y empírica tiene altas probabilidades de ser verdadera. </a:t>
            </a:r>
          </a:p>
        </p:txBody>
      </p:sp>
      <p:sp>
        <p:nvSpPr>
          <p:cNvPr id="30723"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12</a:t>
            </a:fld>
            <a:endParaRPr lang="es-E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857224" y="2428868"/>
            <a:ext cx="7561262" cy="1815882"/>
          </a:xfrm>
          <a:prstGeom prst="rect">
            <a:avLst/>
          </a:prstGeom>
          <a:noFill/>
          <a:ln w="9525">
            <a:noFill/>
            <a:miter lim="800000"/>
            <a:headEnd/>
            <a:tailEnd/>
          </a:ln>
        </p:spPr>
        <p:txBody>
          <a:bodyPr>
            <a:spAutoFit/>
          </a:bodyPr>
          <a:lstStyle/>
          <a:p>
            <a:pPr algn="just"/>
            <a:r>
              <a:rPr lang="es-MX" sz="2800" dirty="0" smtClean="0">
                <a:latin typeface="Arial" charset="0"/>
              </a:rPr>
              <a:t>No todos los problemas de investigación requieren de Hipótesis: Los exploratorios no tiene</a:t>
            </a:r>
            <a:r>
              <a:rPr lang="es-MX" sz="2800" dirty="0" smtClean="0">
                <a:latin typeface="Arial" charset="0"/>
              </a:rPr>
              <a:t>n hipótesis y los descriptivos pueden tenerlos (si son predictivos).</a:t>
            </a:r>
            <a:r>
              <a:rPr lang="es-MX" sz="2800" dirty="0" smtClean="0">
                <a:latin typeface="Arial" charset="0"/>
              </a:rPr>
              <a:t> </a:t>
            </a:r>
            <a:endParaRPr lang="es-MX" sz="2800" dirty="0">
              <a:latin typeface="Arial" charset="0"/>
            </a:endParaRPr>
          </a:p>
        </p:txBody>
      </p:sp>
      <p:sp>
        <p:nvSpPr>
          <p:cNvPr id="31747"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13</a:t>
            </a:fld>
            <a:endParaRPr lang="es-E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827088" y="1836738"/>
            <a:ext cx="7561262" cy="3046412"/>
          </a:xfrm>
          <a:prstGeom prst="rect">
            <a:avLst/>
          </a:prstGeom>
          <a:noFill/>
          <a:ln w="9525">
            <a:noFill/>
            <a:miter lim="800000"/>
            <a:headEnd/>
            <a:tailEnd/>
          </a:ln>
        </p:spPr>
        <p:txBody>
          <a:bodyPr>
            <a:spAutoFit/>
          </a:bodyPr>
          <a:lstStyle/>
          <a:p>
            <a:pPr algn="just"/>
            <a:r>
              <a:rPr lang="es-ES_tradnl" sz="3200">
                <a:latin typeface="Arial" charset="0"/>
                <a:cs typeface="Times New Roman" pitchFamily="18" charset="0"/>
              </a:rPr>
              <a:t>Ejemplo de problema:</a:t>
            </a:r>
          </a:p>
          <a:p>
            <a:pPr algn="just"/>
            <a:r>
              <a:rPr lang="es-ES_tradnl" sz="3200">
                <a:latin typeface="Arial" charset="0"/>
                <a:cs typeface="Times New Roman" pitchFamily="18" charset="0"/>
              </a:rPr>
              <a:t> </a:t>
            </a:r>
          </a:p>
          <a:p>
            <a:pPr algn="just"/>
            <a:r>
              <a:rPr lang="es-ES_tradnl" sz="3200">
                <a:latin typeface="Arial" charset="0"/>
                <a:cs typeface="Times New Roman" pitchFamily="18" charset="0"/>
              </a:rPr>
              <a:t> ¿Cuáles han sido las causas principales de la disminución de la calidad de la educación básica en el Perú de 1970 al 2005?</a:t>
            </a:r>
            <a:r>
              <a:rPr lang="es-ES_tradnl" sz="2800">
                <a:latin typeface="Arial" charset="0"/>
                <a:cs typeface="Times New Roman" pitchFamily="18" charset="0"/>
              </a:rPr>
              <a:t> </a:t>
            </a:r>
            <a:endParaRPr lang="es-ES_tradnl" sz="3200">
              <a:latin typeface="Arial" charset="0"/>
              <a:cs typeface="Arial" charset="0"/>
            </a:endParaRPr>
          </a:p>
        </p:txBody>
      </p:sp>
      <p:sp>
        <p:nvSpPr>
          <p:cNvPr id="32771"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14</a:t>
            </a:fld>
            <a:endParaRPr lang="es-E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684213" y="1341438"/>
            <a:ext cx="7991475" cy="42767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Hipótesis:</a:t>
            </a:r>
          </a:p>
          <a:p>
            <a:pPr algn="just"/>
            <a:r>
              <a:rPr lang="es-ES_tradnl" sz="2800">
                <a:latin typeface="Arial" charset="0"/>
                <a:cs typeface="Times New Roman" pitchFamily="18" charset="0"/>
              </a:rPr>
              <a:t> </a:t>
            </a:r>
          </a:p>
          <a:p>
            <a:pPr algn="just"/>
            <a:r>
              <a:rPr lang="es-ES_tradnl">
                <a:latin typeface="Arial" charset="0"/>
                <a:cs typeface="Times New Roman" pitchFamily="18" charset="0"/>
              </a:rPr>
              <a:t>Las causas principales de la disminución de la calidad de la educación básica en el Perú, de 1970 al 2005, han sido:</a:t>
            </a:r>
          </a:p>
          <a:p>
            <a:pPr marL="1066800" lvl="1" indent="-490538" algn="just">
              <a:buClr>
                <a:srgbClr val="FF3300"/>
              </a:buClr>
              <a:buFont typeface="Wingdings" pitchFamily="2" charset="2"/>
              <a:buChar char="q"/>
            </a:pPr>
            <a:r>
              <a:rPr lang="es-ES_tradnl">
                <a:latin typeface="Arial" charset="0"/>
                <a:cs typeface="Times New Roman" pitchFamily="18" charset="0"/>
              </a:rPr>
              <a:t>Crecimiento de la proporción de docentes sin formación profesional universitaria.</a:t>
            </a:r>
          </a:p>
          <a:p>
            <a:pPr marL="1066800" lvl="1" indent="-490538" algn="just">
              <a:buClr>
                <a:srgbClr val="FF3300"/>
              </a:buClr>
              <a:buFont typeface="Wingdings" pitchFamily="2" charset="2"/>
              <a:buChar char="q"/>
            </a:pPr>
            <a:r>
              <a:rPr lang="es-ES_tradnl">
                <a:latin typeface="Arial" charset="0"/>
                <a:cs typeface="Times New Roman" pitchFamily="18" charset="0"/>
              </a:rPr>
              <a:t>Disminución de la proporción del PBI destinado a la educación básica.</a:t>
            </a:r>
          </a:p>
          <a:p>
            <a:pPr marL="1066800" lvl="1" indent="-490538" algn="just">
              <a:buClr>
                <a:srgbClr val="FF3300"/>
              </a:buClr>
              <a:buFont typeface="Wingdings" pitchFamily="2" charset="2"/>
              <a:buChar char="q"/>
            </a:pPr>
            <a:r>
              <a:rPr lang="es-ES_tradnl">
                <a:latin typeface="Arial" charset="0"/>
                <a:cs typeface="Times New Roman" pitchFamily="18" charset="0"/>
              </a:rPr>
              <a:t>Falta de continuidad en las políticas educativas</a:t>
            </a:r>
          </a:p>
          <a:p>
            <a:pPr marL="1066800" lvl="1" indent="-490538" algn="just">
              <a:buClr>
                <a:srgbClr val="FF3300"/>
              </a:buClr>
              <a:buFont typeface="Wingdings" pitchFamily="2" charset="2"/>
              <a:buChar char="q"/>
            </a:pPr>
            <a:r>
              <a:rPr lang="es-ES_tradnl">
                <a:latin typeface="Arial" charset="0"/>
                <a:cs typeface="Times New Roman" pitchFamily="18" charset="0"/>
              </a:rPr>
              <a:t>Bajo nivel técnico de las políticas educativas</a:t>
            </a:r>
            <a:endParaRPr lang="es-ES_tradnl">
              <a:latin typeface="Arial" charset="0"/>
              <a:cs typeface="Arial" charset="0"/>
            </a:endParaRPr>
          </a:p>
        </p:txBody>
      </p:sp>
      <p:sp>
        <p:nvSpPr>
          <p:cNvPr id="33795"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15</a:t>
            </a:fld>
            <a:endParaRPr lang="es-E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5"/>
          <p:cNvSpPr txBox="1">
            <a:spLocks noChangeArrowheads="1"/>
          </p:cNvSpPr>
          <p:nvPr/>
        </p:nvSpPr>
        <p:spPr bwMode="auto">
          <a:xfrm>
            <a:off x="684213" y="1341438"/>
            <a:ext cx="7991475" cy="4400550"/>
          </a:xfrm>
          <a:prstGeom prst="rect">
            <a:avLst/>
          </a:prstGeom>
          <a:noFill/>
          <a:ln w="9525">
            <a:noFill/>
            <a:miter lim="800000"/>
            <a:headEnd/>
            <a:tailEnd/>
          </a:ln>
          <a:effectLst/>
        </p:spPr>
        <p:txBody>
          <a:bodyPr>
            <a:spAutoFit/>
          </a:bodyPr>
          <a:lstStyle/>
          <a:p>
            <a:pPr algn="just">
              <a:defRPr/>
            </a:pPr>
            <a:r>
              <a:rPr lang="es-ES_tradnl" sz="2800" dirty="0">
                <a:latin typeface="Arial" pitchFamily="34" charset="0"/>
                <a:cs typeface="Times New Roman" pitchFamily="18" charset="0"/>
              </a:rPr>
              <a:t>REQUISITOS (CARACTERÍSTICAS) DE LAS HIPÓTESIS </a:t>
            </a:r>
          </a:p>
          <a:p>
            <a:pPr algn="just">
              <a:defRPr/>
            </a:pPr>
            <a:r>
              <a:rPr lang="es-ES_tradnl" sz="2800" dirty="0">
                <a:latin typeface="Arial" pitchFamily="34" charset="0"/>
                <a:cs typeface="Times New Roman" pitchFamily="18" charset="0"/>
              </a:rPr>
              <a:t> </a:t>
            </a:r>
          </a:p>
          <a:p>
            <a:pPr marL="514350" indent="-514350" algn="just">
              <a:buFontTx/>
              <a:buAutoNum type="arabicPeriod"/>
              <a:defRPr/>
            </a:pPr>
            <a:r>
              <a:rPr lang="es-ES_tradnl" sz="2800" dirty="0">
                <a:latin typeface="Arial" pitchFamily="34" charset="0"/>
                <a:cs typeface="Times New Roman" pitchFamily="18" charset="0"/>
              </a:rPr>
              <a:t>Fundamentación teórica y empírica. </a:t>
            </a:r>
          </a:p>
          <a:p>
            <a:pPr marL="514350" indent="17463" algn="just">
              <a:defRPr/>
            </a:pPr>
            <a:r>
              <a:rPr lang="es-ES_tradnl" sz="2800" dirty="0">
                <a:latin typeface="Arial" pitchFamily="34" charset="0"/>
                <a:cs typeface="Times New Roman" pitchFamily="18" charset="0"/>
              </a:rPr>
              <a:t>Avaladas por teorías anteriores y por datos empíricos.</a:t>
            </a:r>
          </a:p>
          <a:p>
            <a:pPr algn="just">
              <a:defRPr/>
            </a:pPr>
            <a:endParaRPr lang="es-ES_tradnl" sz="2800" dirty="0">
              <a:latin typeface="Arial" pitchFamily="34" charset="0"/>
              <a:cs typeface="Times New Roman" pitchFamily="18" charset="0"/>
            </a:endParaRPr>
          </a:p>
          <a:p>
            <a:pPr algn="just">
              <a:defRPr/>
            </a:pPr>
            <a:r>
              <a:rPr lang="es-ES_tradnl" sz="2800" dirty="0">
                <a:latin typeface="Arial" pitchFamily="34" charset="0"/>
                <a:cs typeface="Times New Roman" pitchFamily="18" charset="0"/>
              </a:rPr>
              <a:t>2. Formulación adecuada. </a:t>
            </a:r>
          </a:p>
          <a:p>
            <a:pPr marL="365125" algn="just">
              <a:defRPr/>
            </a:pPr>
            <a:r>
              <a:rPr lang="es-ES_tradnl" sz="2800" dirty="0">
                <a:latin typeface="Arial" pitchFamily="34" charset="0"/>
                <a:cs typeface="Times New Roman" pitchFamily="18" charset="0"/>
              </a:rPr>
              <a:t>Debe responder al problema. Variables deben ser precisas. Gramaticalmente correcta.</a:t>
            </a:r>
          </a:p>
        </p:txBody>
      </p:sp>
      <p:sp>
        <p:nvSpPr>
          <p:cNvPr id="34819"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16</a:t>
            </a:fld>
            <a:endParaRPr lang="es-E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Box 5"/>
          <p:cNvSpPr txBox="1">
            <a:spLocks noChangeArrowheads="1"/>
          </p:cNvSpPr>
          <p:nvPr/>
        </p:nvSpPr>
        <p:spPr bwMode="auto">
          <a:xfrm>
            <a:off x="684213" y="1341438"/>
            <a:ext cx="7991475" cy="4400550"/>
          </a:xfrm>
          <a:prstGeom prst="rect">
            <a:avLst/>
          </a:prstGeom>
          <a:noFill/>
          <a:ln w="9525">
            <a:noFill/>
            <a:miter lim="800000"/>
            <a:headEnd/>
            <a:tailEnd/>
          </a:ln>
          <a:effectLst/>
        </p:spPr>
        <p:txBody>
          <a:bodyPr>
            <a:spAutoFit/>
          </a:bodyPr>
          <a:lstStyle/>
          <a:p>
            <a:pPr algn="just">
              <a:defRPr/>
            </a:pPr>
            <a:r>
              <a:rPr lang="es-ES_tradnl" sz="2800" dirty="0">
                <a:latin typeface="Arial" pitchFamily="34" charset="0"/>
                <a:cs typeface="Times New Roman" pitchFamily="18" charset="0"/>
              </a:rPr>
              <a:t>REQUISITOS (CARACTERÍSTICAS) DE LAS HIPÓTESIS </a:t>
            </a:r>
          </a:p>
          <a:p>
            <a:pPr algn="just">
              <a:defRPr/>
            </a:pPr>
            <a:r>
              <a:rPr lang="es-ES_tradnl" sz="2800" dirty="0">
                <a:latin typeface="Arial" pitchFamily="34" charset="0"/>
                <a:cs typeface="Times New Roman" pitchFamily="18" charset="0"/>
              </a:rPr>
              <a:t> </a:t>
            </a:r>
          </a:p>
          <a:p>
            <a:pPr marL="446088" indent="-446088" algn="just">
              <a:defRPr/>
            </a:pPr>
            <a:r>
              <a:rPr lang="es-ES_tradnl" sz="2800" dirty="0">
                <a:latin typeface="Arial" pitchFamily="34" charset="0"/>
                <a:cs typeface="Times New Roman" pitchFamily="18" charset="0"/>
              </a:rPr>
              <a:t>3. Capacidad de predicción (no necesariamente en la descriptivas). </a:t>
            </a:r>
          </a:p>
          <a:p>
            <a:pPr marL="446088" indent="-446088" algn="just">
              <a:defRPr/>
            </a:pPr>
            <a:r>
              <a:rPr lang="es-ES_tradnl" sz="2800" dirty="0">
                <a:latin typeface="Arial" pitchFamily="34" charset="0"/>
                <a:cs typeface="Times New Roman" pitchFamily="18" charset="0"/>
              </a:rPr>
              <a:t>	Permite pronosticar como se va a comportar el objeto de estudio</a:t>
            </a:r>
          </a:p>
          <a:p>
            <a:pPr marL="446088" indent="-446088" algn="just">
              <a:defRPr/>
            </a:pPr>
            <a:endParaRPr lang="es-ES_tradnl" sz="2800" dirty="0">
              <a:latin typeface="Arial" pitchFamily="34" charset="0"/>
              <a:cs typeface="Times New Roman" pitchFamily="18" charset="0"/>
            </a:endParaRPr>
          </a:p>
          <a:p>
            <a:pPr marL="446088" indent="-446088" algn="just">
              <a:defRPr/>
            </a:pPr>
            <a:r>
              <a:rPr lang="es-ES_tradnl" sz="2800" dirty="0">
                <a:latin typeface="Arial" pitchFamily="34" charset="0"/>
                <a:cs typeface="Times New Roman" pitchFamily="18" charset="0"/>
              </a:rPr>
              <a:t>4. Contrastabilidad empírica. </a:t>
            </a:r>
          </a:p>
          <a:p>
            <a:pPr marL="446088" indent="-446088" algn="just">
              <a:defRPr/>
            </a:pPr>
            <a:r>
              <a:rPr lang="es-ES_tradnl" sz="2800" dirty="0">
                <a:latin typeface="Arial" pitchFamily="34" charset="0"/>
                <a:cs typeface="Times New Roman" pitchFamily="18" charset="0"/>
              </a:rPr>
              <a:t>	Permite derivar datos para su comprobación.</a:t>
            </a:r>
            <a:endParaRPr lang="es-PE" sz="2800" dirty="0"/>
          </a:p>
        </p:txBody>
      </p:sp>
      <p:sp>
        <p:nvSpPr>
          <p:cNvPr id="35843"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17</a:t>
            </a:fld>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5"/>
          <p:cNvSpPr txBox="1">
            <a:spLocks noChangeArrowheads="1"/>
          </p:cNvSpPr>
          <p:nvPr/>
        </p:nvSpPr>
        <p:spPr bwMode="auto">
          <a:xfrm>
            <a:off x="684213" y="1763713"/>
            <a:ext cx="7991475" cy="3968750"/>
          </a:xfrm>
          <a:prstGeom prst="rect">
            <a:avLst/>
          </a:prstGeom>
          <a:noFill/>
          <a:ln w="9525">
            <a:noFill/>
            <a:miter lim="800000"/>
            <a:headEnd/>
            <a:tailEnd/>
          </a:ln>
        </p:spPr>
        <p:txBody>
          <a:bodyPr>
            <a:spAutoFit/>
          </a:bodyPr>
          <a:lstStyle/>
          <a:p>
            <a:pPr algn="just"/>
            <a:r>
              <a:rPr lang="es-ES_tradnl" sz="2800" dirty="0">
                <a:latin typeface="Arial" charset="0"/>
                <a:cs typeface="Times New Roman" pitchFamily="18" charset="0"/>
              </a:rPr>
              <a:t>TIPOS DE HIPÓTESIS (según tipo de conocimiento que postula)</a:t>
            </a:r>
          </a:p>
          <a:p>
            <a:pPr algn="just"/>
            <a:r>
              <a:rPr lang="es-ES_tradnl" sz="2800" dirty="0">
                <a:latin typeface="Arial" charset="0"/>
                <a:cs typeface="Times New Roman" pitchFamily="18" charset="0"/>
              </a:rPr>
              <a:t> </a:t>
            </a:r>
          </a:p>
          <a:p>
            <a:pPr algn="just"/>
            <a:r>
              <a:rPr lang="es-ES_tradnl" sz="2800" dirty="0">
                <a:latin typeface="Arial" charset="0"/>
                <a:cs typeface="Times New Roman" pitchFamily="18" charset="0"/>
              </a:rPr>
              <a:t>a) HIPÓTESIS DESCRIPTIVAS </a:t>
            </a:r>
          </a:p>
          <a:p>
            <a:pPr algn="just"/>
            <a:r>
              <a:rPr lang="es-ES_tradnl" sz="2800" dirty="0">
                <a:latin typeface="Arial" charset="0"/>
                <a:cs typeface="Times New Roman" pitchFamily="18" charset="0"/>
              </a:rPr>
              <a:t> </a:t>
            </a:r>
          </a:p>
          <a:p>
            <a:pPr algn="just"/>
            <a:r>
              <a:rPr lang="es-ES_tradnl" sz="2800" dirty="0">
                <a:latin typeface="Arial" charset="0"/>
                <a:cs typeface="Times New Roman" pitchFamily="18" charset="0"/>
              </a:rPr>
              <a:t>  a.1) Simples (</a:t>
            </a:r>
            <a:r>
              <a:rPr lang="es-ES_tradnl" sz="2800" dirty="0" err="1">
                <a:latin typeface="Arial" charset="0"/>
                <a:cs typeface="Times New Roman" pitchFamily="18" charset="0"/>
              </a:rPr>
              <a:t>univariadas</a:t>
            </a:r>
            <a:r>
              <a:rPr lang="es-ES_tradnl" sz="2800" dirty="0">
                <a:latin typeface="Arial" charset="0"/>
                <a:cs typeface="Times New Roman" pitchFamily="18" charset="0"/>
              </a:rPr>
              <a:t>). Ejemplo:</a:t>
            </a:r>
          </a:p>
          <a:p>
            <a:pPr algn="just"/>
            <a:r>
              <a:rPr lang="es-ES_tradnl" sz="2800" dirty="0">
                <a:latin typeface="Arial" charset="0"/>
                <a:cs typeface="Times New Roman" pitchFamily="18" charset="0"/>
              </a:rPr>
              <a:t> </a:t>
            </a:r>
          </a:p>
          <a:p>
            <a:pPr algn="just"/>
            <a:r>
              <a:rPr lang="es-ES_tradnl" sz="2800" i="1" dirty="0">
                <a:latin typeface="Arial" charset="0"/>
                <a:cs typeface="Times New Roman" pitchFamily="18" charset="0"/>
              </a:rPr>
              <a:t>“Las mejores universidades se encuentran en la capital del país.”</a:t>
            </a:r>
            <a:endParaRPr lang="es-ES_tradnl" sz="2800" i="1" dirty="0">
              <a:latin typeface="Arial" charset="0"/>
              <a:cs typeface="Arial" charset="0"/>
            </a:endParaRPr>
          </a:p>
        </p:txBody>
      </p:sp>
      <p:sp>
        <p:nvSpPr>
          <p:cNvPr id="36867"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18</a:t>
            </a:fld>
            <a:endParaRPr lang="es-E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p:cNvSpPr txBox="1">
            <a:spLocks noChangeArrowheads="1"/>
          </p:cNvSpPr>
          <p:nvPr/>
        </p:nvSpPr>
        <p:spPr bwMode="auto">
          <a:xfrm>
            <a:off x="684213" y="1763713"/>
            <a:ext cx="7991475" cy="3108325"/>
          </a:xfrm>
          <a:prstGeom prst="rect">
            <a:avLst/>
          </a:prstGeom>
          <a:noFill/>
          <a:ln w="9525">
            <a:noFill/>
            <a:miter lim="800000"/>
            <a:headEnd/>
            <a:tailEnd/>
          </a:ln>
        </p:spPr>
        <p:txBody>
          <a:bodyPr>
            <a:spAutoFit/>
          </a:bodyPr>
          <a:lstStyle/>
          <a:p>
            <a:r>
              <a:rPr lang="es-ES_tradnl" sz="2800">
                <a:latin typeface="Arial" charset="0"/>
                <a:cs typeface="Times New Roman" pitchFamily="18" charset="0"/>
              </a:rPr>
              <a:t>a.2) Hipótesis descriptivas correlacionales </a:t>
            </a:r>
          </a:p>
          <a:p>
            <a:r>
              <a:rPr lang="es-ES_tradnl" sz="2800">
                <a:latin typeface="Arial" charset="0"/>
                <a:cs typeface="Times New Roman" pitchFamily="18" charset="0"/>
              </a:rPr>
              <a:t> </a:t>
            </a:r>
          </a:p>
          <a:p>
            <a:r>
              <a:rPr lang="es-ES_tradnl" sz="2800" i="1">
                <a:latin typeface="Arial" charset="0"/>
                <a:cs typeface="Times New Roman" pitchFamily="18" charset="0"/>
              </a:rPr>
              <a:t>“A mayor nivel educacional, mayor esperanza de vida”</a:t>
            </a:r>
            <a:endParaRPr lang="es-ES_tradnl" sz="2800">
              <a:latin typeface="Arial" charset="0"/>
              <a:cs typeface="Times New Roman" pitchFamily="18" charset="0"/>
            </a:endParaRPr>
          </a:p>
          <a:p>
            <a:r>
              <a:rPr lang="es-ES_tradnl" sz="2800" i="1">
                <a:latin typeface="Arial" charset="0"/>
                <a:cs typeface="Times New Roman" pitchFamily="18" charset="0"/>
              </a:rPr>
              <a:t> </a:t>
            </a:r>
            <a:endParaRPr lang="es-ES_tradnl" sz="2800">
              <a:latin typeface="Arial" charset="0"/>
              <a:cs typeface="Times New Roman" pitchFamily="18" charset="0"/>
            </a:endParaRPr>
          </a:p>
          <a:p>
            <a:r>
              <a:rPr lang="es-ES_tradnl" sz="2800" i="1">
                <a:latin typeface="Arial" charset="0"/>
                <a:cs typeface="Times New Roman" pitchFamily="18" charset="0"/>
              </a:rPr>
              <a:t>“A mayor nivel educativo de la población, mayor PBI per cápita” </a:t>
            </a:r>
            <a:endParaRPr lang="es-PE" sz="2800"/>
          </a:p>
        </p:txBody>
      </p:sp>
      <p:sp>
        <p:nvSpPr>
          <p:cNvPr id="37891"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19</a:t>
            </a:fld>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defRPr/>
            </a:pPr>
            <a:r>
              <a:rPr lang="es-PE" sz="2800" dirty="0" smtClean="0">
                <a:latin typeface="+mj-lt"/>
              </a:rPr>
              <a:t>Es un compendio escrito de artículos, libros y otros documentos que describen el estado pasado y actual del conocimiento sobre el problema de estudio.</a:t>
            </a:r>
          </a:p>
          <a:p>
            <a:pPr algn="just">
              <a:defRPr/>
            </a:pPr>
            <a:endParaRPr lang="es-PE" sz="2800" dirty="0" smtClean="0">
              <a:latin typeface="+mj-lt"/>
            </a:endParaRPr>
          </a:p>
          <a:p>
            <a:pPr algn="just">
              <a:defRPr/>
            </a:pPr>
            <a:r>
              <a:rPr lang="es-PE" sz="2800" dirty="0" smtClean="0">
                <a:latin typeface="+mj-lt"/>
              </a:rPr>
              <a:t>Nos ayuda a documentar como nuestra investigación agrega valor a la literatura existente</a:t>
            </a:r>
            <a:r>
              <a:rPr lang="es-PE" sz="2800" dirty="0" smtClean="0"/>
              <a:t>.</a:t>
            </a:r>
            <a:endParaRPr lang="es-PE" sz="2800" dirty="0" smtClean="0"/>
          </a:p>
          <a:p>
            <a:pPr algn="just">
              <a:buFont typeface="Arial" pitchFamily="34" charset="0"/>
              <a:buNone/>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0"/>
            <a:ext cx="7772400" cy="1470025"/>
          </a:xfrm>
          <a:noFill/>
          <a:ln>
            <a:miter lim="800000"/>
            <a:headEnd/>
            <a:tailEnd/>
          </a:ln>
        </p:spPr>
        <p:txBody>
          <a:bodyPr vert="horz" wrap="square" lIns="91440" tIns="45720" rIns="91440" bIns="45720" numCol="1" anchor="t" anchorCtr="0" compatLnSpc="1">
            <a:prstTxWarp prst="textNoShape">
              <a:avLst/>
            </a:prstTxWarp>
          </a:bodyPr>
          <a:lstStyle/>
          <a:p>
            <a:pPr algn="r"/>
            <a:r>
              <a:rPr lang="es-CO" dirty="0" smtClean="0"/>
              <a:t>Marco </a:t>
            </a:r>
            <a:r>
              <a:rPr lang="es-CO" dirty="0" smtClean="0"/>
              <a:t>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2</a:t>
            </a:fld>
            <a:endParaRPr lang="es-E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5"/>
          <p:cNvSpPr txBox="1">
            <a:spLocks noChangeArrowheads="1"/>
          </p:cNvSpPr>
          <p:nvPr/>
        </p:nvSpPr>
        <p:spPr bwMode="auto">
          <a:xfrm>
            <a:off x="684213" y="1763713"/>
            <a:ext cx="7991475" cy="3968750"/>
          </a:xfrm>
          <a:prstGeom prst="rect">
            <a:avLst/>
          </a:prstGeom>
          <a:noFill/>
          <a:ln w="9525">
            <a:noFill/>
            <a:miter lim="800000"/>
            <a:headEnd/>
            <a:tailEnd/>
          </a:ln>
        </p:spPr>
        <p:txBody>
          <a:bodyPr>
            <a:spAutoFit/>
          </a:bodyPr>
          <a:lstStyle/>
          <a:p>
            <a:pPr marL="722313" indent="-722313" algn="just"/>
            <a:r>
              <a:rPr lang="es-ES_tradnl" sz="2800">
                <a:latin typeface="Arial" charset="0"/>
                <a:cs typeface="Times New Roman" pitchFamily="18" charset="0"/>
              </a:rPr>
              <a:t>b) HIPÓTESIS EXPLICATIVAS </a:t>
            </a:r>
          </a:p>
          <a:p>
            <a:pPr marL="722313" indent="-722313" algn="just"/>
            <a:r>
              <a:rPr lang="es-ES_tradnl" sz="2800">
                <a:latin typeface="Arial" charset="0"/>
                <a:cs typeface="Times New Roman" pitchFamily="18" charset="0"/>
              </a:rPr>
              <a:t> </a:t>
            </a:r>
          </a:p>
          <a:p>
            <a:pPr marL="722313" indent="-722313" algn="just"/>
            <a:r>
              <a:rPr lang="es-ES_tradnl" sz="2800" i="1">
                <a:latin typeface="Arial" charset="0"/>
                <a:cs typeface="Times New Roman" pitchFamily="18" charset="0"/>
              </a:rPr>
              <a:t>b.1) Hipótesis causales. Pueden ser bivariadas o multivariadas. </a:t>
            </a:r>
          </a:p>
          <a:p>
            <a:pPr marL="722313" indent="-722313" algn="just"/>
            <a:endParaRPr lang="es-ES_tradnl" sz="2800" i="1">
              <a:latin typeface="Arial" charset="0"/>
              <a:cs typeface="Times New Roman" pitchFamily="18" charset="0"/>
            </a:endParaRPr>
          </a:p>
          <a:p>
            <a:pPr marL="722313" indent="-722313" algn="just"/>
            <a:r>
              <a:rPr lang="es-ES_tradnl" sz="2800" i="1">
                <a:latin typeface="Arial" charset="0"/>
                <a:cs typeface="Times New Roman" pitchFamily="18" charset="0"/>
              </a:rPr>
              <a:t>	Siempre son correlacionales. </a:t>
            </a:r>
          </a:p>
          <a:p>
            <a:pPr marL="722313" indent="-722313" algn="just"/>
            <a:endParaRPr lang="es-ES_tradnl" sz="2800" i="1">
              <a:latin typeface="Arial" charset="0"/>
              <a:cs typeface="Times New Roman" pitchFamily="18" charset="0"/>
            </a:endParaRPr>
          </a:p>
          <a:p>
            <a:pPr marL="722313" indent="-722313" algn="just"/>
            <a:r>
              <a:rPr lang="es-ES_tradnl" sz="2800" i="1">
                <a:latin typeface="Arial" charset="0"/>
                <a:cs typeface="Times New Roman" pitchFamily="18" charset="0"/>
              </a:rPr>
              <a:t>	De ahí que las hipótesis correlacionales puedan ser descriptivas o explicativas.  </a:t>
            </a:r>
          </a:p>
        </p:txBody>
      </p:sp>
      <p:sp>
        <p:nvSpPr>
          <p:cNvPr id="38915"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20</a:t>
            </a:fld>
            <a:endParaRPr lang="es-E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5"/>
          <p:cNvSpPr txBox="1">
            <a:spLocks noChangeArrowheads="1"/>
          </p:cNvSpPr>
          <p:nvPr/>
        </p:nvSpPr>
        <p:spPr bwMode="auto">
          <a:xfrm>
            <a:off x="684213" y="1763713"/>
            <a:ext cx="7991475" cy="3968750"/>
          </a:xfrm>
          <a:prstGeom prst="rect">
            <a:avLst/>
          </a:prstGeom>
          <a:noFill/>
          <a:ln w="9525">
            <a:noFill/>
            <a:miter lim="800000"/>
            <a:headEnd/>
            <a:tailEnd/>
          </a:ln>
        </p:spPr>
        <p:txBody>
          <a:bodyPr>
            <a:spAutoFit/>
          </a:bodyPr>
          <a:lstStyle/>
          <a:p>
            <a:pPr marL="722313" indent="-722313" algn="just"/>
            <a:r>
              <a:rPr lang="es-ES_tradnl" sz="2800">
                <a:latin typeface="Arial" charset="0"/>
                <a:cs typeface="Times New Roman" pitchFamily="18" charset="0"/>
              </a:rPr>
              <a:t>b) HIPÓTESIS EXPLICATIVAS </a:t>
            </a:r>
          </a:p>
          <a:p>
            <a:pPr marL="722313" indent="-722313" algn="just"/>
            <a:r>
              <a:rPr lang="es-ES_tradnl" sz="2800">
                <a:latin typeface="Arial" charset="0"/>
                <a:cs typeface="Times New Roman" pitchFamily="18" charset="0"/>
              </a:rPr>
              <a:t> </a:t>
            </a:r>
          </a:p>
          <a:p>
            <a:pPr marL="722313" indent="-722313" algn="just"/>
            <a:r>
              <a:rPr lang="es-ES_tradnl" sz="2800" i="1">
                <a:latin typeface="Arial" charset="0"/>
                <a:cs typeface="Times New Roman" pitchFamily="18" charset="0"/>
              </a:rPr>
              <a:t>b.1.1) Hipótesis causales bivariadas (involucran dos variables)</a:t>
            </a:r>
            <a:r>
              <a:rPr lang="es-ES_tradnl" sz="2800">
                <a:latin typeface="Arial" charset="0"/>
                <a:cs typeface="Times New Roman" pitchFamily="18" charset="0"/>
              </a:rPr>
              <a:t>. Ejemplo:</a:t>
            </a:r>
          </a:p>
          <a:p>
            <a:pPr marL="722313" indent="-722313" algn="just"/>
            <a:r>
              <a:rPr lang="es-ES_tradnl" sz="2800">
                <a:latin typeface="Arial" charset="0"/>
                <a:cs typeface="Times New Roman" pitchFamily="18" charset="0"/>
              </a:rPr>
              <a:t> </a:t>
            </a:r>
          </a:p>
          <a:p>
            <a:pPr marL="722313" indent="-722313" algn="just"/>
            <a:r>
              <a:rPr lang="es-ES_tradnl" sz="2800">
                <a:latin typeface="Arial" charset="0"/>
                <a:cs typeface="Times New Roman" pitchFamily="18" charset="0"/>
              </a:rPr>
              <a:t>	“El grado de instrucción de los padres es uno de los principales factores que influye en la permanencia de los adolescentes en el sistema educativo formal” </a:t>
            </a:r>
          </a:p>
        </p:txBody>
      </p:sp>
      <p:sp>
        <p:nvSpPr>
          <p:cNvPr id="39939"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21</a:t>
            </a:fld>
            <a:endParaRPr lang="es-E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5"/>
          <p:cNvSpPr txBox="1">
            <a:spLocks noChangeArrowheads="1"/>
          </p:cNvSpPr>
          <p:nvPr/>
        </p:nvSpPr>
        <p:spPr bwMode="auto">
          <a:xfrm>
            <a:off x="468313" y="1412875"/>
            <a:ext cx="8280400" cy="5262563"/>
          </a:xfrm>
          <a:prstGeom prst="rect">
            <a:avLst/>
          </a:prstGeom>
          <a:noFill/>
          <a:ln w="9525">
            <a:noFill/>
            <a:miter lim="800000"/>
            <a:headEnd/>
            <a:tailEnd/>
          </a:ln>
        </p:spPr>
        <p:txBody>
          <a:bodyPr>
            <a:spAutoFit/>
          </a:bodyPr>
          <a:lstStyle/>
          <a:p>
            <a:pPr algn="just"/>
            <a:r>
              <a:rPr lang="es-ES_tradnl">
                <a:latin typeface="Arial" charset="0"/>
                <a:cs typeface="Arial" charset="0"/>
              </a:rPr>
              <a:t> </a:t>
            </a:r>
            <a:r>
              <a:rPr lang="es-ES_tradnl" sz="2800">
                <a:latin typeface="Arial" charset="0"/>
                <a:cs typeface="Times New Roman" pitchFamily="18" charset="0"/>
              </a:rPr>
              <a:t>b.1.2) Hipótesis causales multivariadas </a:t>
            </a:r>
          </a:p>
          <a:p>
            <a:pPr algn="just"/>
            <a:r>
              <a:rPr lang="es-ES_tradnl" sz="2800">
                <a:latin typeface="Arial" charset="0"/>
                <a:cs typeface="Times New Roman" pitchFamily="18" charset="0"/>
              </a:rPr>
              <a:t>	(involucran más de dos variables). </a:t>
            </a:r>
          </a:p>
          <a:p>
            <a:pPr algn="just"/>
            <a:r>
              <a:rPr lang="es-ES_tradnl" sz="2800">
                <a:latin typeface="Arial" charset="0"/>
                <a:cs typeface="Times New Roman" pitchFamily="18" charset="0"/>
              </a:rPr>
              <a:t> </a:t>
            </a:r>
          </a:p>
          <a:p>
            <a:pPr algn="just"/>
            <a:r>
              <a:rPr lang="es-ES_tradnl" sz="2800">
                <a:latin typeface="Arial" charset="0"/>
                <a:cs typeface="Times New Roman" pitchFamily="18" charset="0"/>
              </a:rPr>
              <a:t>“Los factores principales que influyen en el abandono de los adolescentes del sistema educativo formal, sin haberlo concluido, son:</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a) El bajo nivel educativo de los padres. </a:t>
            </a:r>
          </a:p>
          <a:p>
            <a:pPr algn="just"/>
            <a:r>
              <a:rPr lang="es-ES_tradnl" sz="2800">
                <a:latin typeface="Arial" charset="0"/>
                <a:cs typeface="Times New Roman" pitchFamily="18" charset="0"/>
              </a:rPr>
              <a:t>b) La poca utilidad de los conocimientos ofrecidos por el sistema educativo.</a:t>
            </a:r>
          </a:p>
          <a:p>
            <a:pPr algn="just"/>
            <a:r>
              <a:rPr lang="es-ES_tradnl" sz="2800">
                <a:latin typeface="Arial" charset="0"/>
                <a:cs typeface="Times New Roman" pitchFamily="18" charset="0"/>
              </a:rPr>
              <a:t>c) Las inadecuadas relaciones personales que establecen los jóvenes en el centro educativo.”</a:t>
            </a:r>
          </a:p>
        </p:txBody>
      </p:sp>
      <p:sp>
        <p:nvSpPr>
          <p:cNvPr id="40963"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22</a:t>
            </a:fld>
            <a:endParaRPr lang="es-E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5"/>
          <p:cNvSpPr txBox="1">
            <a:spLocks noChangeArrowheads="1"/>
          </p:cNvSpPr>
          <p:nvPr/>
        </p:nvSpPr>
        <p:spPr bwMode="auto">
          <a:xfrm>
            <a:off x="468313" y="1412875"/>
            <a:ext cx="8280400" cy="3970338"/>
          </a:xfrm>
          <a:prstGeom prst="rect">
            <a:avLst/>
          </a:prstGeom>
          <a:noFill/>
          <a:ln w="9525">
            <a:noFill/>
            <a:miter lim="800000"/>
            <a:headEnd/>
            <a:tailEnd/>
          </a:ln>
        </p:spPr>
        <p:txBody>
          <a:bodyPr>
            <a:spAutoFit/>
          </a:bodyPr>
          <a:lstStyle/>
          <a:p>
            <a:pPr algn="just"/>
            <a:r>
              <a:rPr lang="es-ES_tradnl" sz="2800" i="1">
                <a:latin typeface="Arial" charset="0"/>
                <a:cs typeface="Times New Roman" pitchFamily="18" charset="0"/>
              </a:rPr>
              <a:t>b.2) Las hipótesis explicativas funcionales</a:t>
            </a:r>
            <a:r>
              <a:rPr lang="es-ES_tradnl" sz="2800">
                <a:latin typeface="Arial" charset="0"/>
                <a:cs typeface="Times New Roman" pitchFamily="18" charset="0"/>
              </a:rPr>
              <a:t> </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Son aquellas que ponen de manifiesto los mecanismos de funcionamiento, los modos en que ocurren los fenómenos. </a:t>
            </a:r>
            <a:r>
              <a:rPr lang="es-MX" sz="2800">
                <a:latin typeface="Arial Unicode MS" pitchFamily="34" charset="-128"/>
              </a:rPr>
              <a:t>Ejemplo:</a:t>
            </a:r>
          </a:p>
          <a:p>
            <a:pPr algn="just"/>
            <a:endParaRPr lang="es-MX" sz="2800">
              <a:latin typeface="Arial Unicode MS" pitchFamily="34" charset="-128"/>
            </a:endParaRPr>
          </a:p>
          <a:p>
            <a:pPr algn="just"/>
            <a:r>
              <a:rPr lang="es-ES_tradnl" sz="2800" i="1">
                <a:latin typeface="Arial" charset="0"/>
                <a:cs typeface="Arial" charset="0"/>
              </a:rPr>
              <a:t>“El aprendizaje se produce por mecanismos de </a:t>
            </a:r>
          </a:p>
          <a:p>
            <a:pPr algn="just"/>
            <a:r>
              <a:rPr lang="es-ES_tradnl" sz="2800" i="1">
                <a:latin typeface="Arial" charset="0"/>
                <a:cs typeface="Arial" charset="0"/>
              </a:rPr>
              <a:t>equilibración, entre el nuevo conocimiento y las </a:t>
            </a:r>
          </a:p>
          <a:p>
            <a:pPr algn="just"/>
            <a:r>
              <a:rPr lang="es-ES_tradnl" sz="2800" i="1">
                <a:latin typeface="Arial" charset="0"/>
                <a:cs typeface="Arial" charset="0"/>
              </a:rPr>
              <a:t>estructuras previas”. (Piaget)</a:t>
            </a:r>
            <a:endParaRPr lang="es-PE" sz="2800"/>
          </a:p>
        </p:txBody>
      </p:sp>
      <p:sp>
        <p:nvSpPr>
          <p:cNvPr id="41987"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23</a:t>
            </a:fld>
            <a:endParaRPr lang="es-E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5"/>
          <p:cNvSpPr txBox="1">
            <a:spLocks noChangeArrowheads="1"/>
          </p:cNvSpPr>
          <p:nvPr/>
        </p:nvSpPr>
        <p:spPr bwMode="auto">
          <a:xfrm>
            <a:off x="468313" y="1412875"/>
            <a:ext cx="8280400" cy="4832350"/>
          </a:xfrm>
          <a:prstGeom prst="rect">
            <a:avLst/>
          </a:prstGeom>
          <a:noFill/>
          <a:ln w="9525">
            <a:noFill/>
            <a:miter lim="800000"/>
            <a:headEnd/>
            <a:tailEnd/>
          </a:ln>
        </p:spPr>
        <p:txBody>
          <a:bodyPr>
            <a:spAutoFit/>
          </a:bodyPr>
          <a:lstStyle/>
          <a:p>
            <a:pPr algn="just"/>
            <a:r>
              <a:rPr lang="es-ES_tradnl" sz="2800" i="1">
                <a:latin typeface="Arial" charset="0"/>
                <a:cs typeface="Times New Roman" pitchFamily="18" charset="0"/>
              </a:rPr>
              <a:t>c) </a:t>
            </a:r>
            <a:r>
              <a:rPr lang="es-ES_tradnl" sz="2800">
                <a:latin typeface="Arial" charset="0"/>
                <a:cs typeface="Times New Roman" pitchFamily="18" charset="0"/>
              </a:rPr>
              <a:t>HIPÓTESIS TÉCNICAS </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Son aquellas que se refieren a la eficacia o eficiencia de una técnica, procedimiento o producto. </a:t>
            </a:r>
            <a:r>
              <a:rPr lang="es-MX" sz="2800">
                <a:latin typeface="Arial" charset="0"/>
              </a:rPr>
              <a:t>Ejemplo:</a:t>
            </a:r>
          </a:p>
          <a:p>
            <a:pPr algn="just"/>
            <a:endParaRPr lang="es-MX" sz="2800">
              <a:latin typeface="Arial Unicode MS" pitchFamily="34" charset="-128"/>
            </a:endParaRPr>
          </a:p>
          <a:p>
            <a:pPr algn="just"/>
            <a:r>
              <a:rPr lang="es-ES_tradnl" sz="2800" i="1">
                <a:latin typeface="Arial" charset="0"/>
                <a:cs typeface="Arial" charset="0"/>
              </a:rPr>
              <a:t>“Si se aumenta a cinco horas semanales el tiempo del curso de Métodos de Estudio, manteniendo la estructura actual del programa, se producirá una importante mejora del rendimiento de los alumnos en todas las asignaturas”. </a:t>
            </a:r>
            <a:endParaRPr lang="es-PE" sz="2800"/>
          </a:p>
        </p:txBody>
      </p:sp>
      <p:sp>
        <p:nvSpPr>
          <p:cNvPr id="43011"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24</a:t>
            </a:fld>
            <a:endParaRPr lang="es-E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5"/>
          <p:cNvSpPr txBox="1">
            <a:spLocks noChangeArrowheads="1"/>
          </p:cNvSpPr>
          <p:nvPr/>
        </p:nvSpPr>
        <p:spPr bwMode="auto">
          <a:xfrm>
            <a:off x="468313" y="1412875"/>
            <a:ext cx="8280400" cy="4832350"/>
          </a:xfrm>
          <a:prstGeom prst="rect">
            <a:avLst/>
          </a:prstGeom>
          <a:noFill/>
          <a:ln w="9525">
            <a:noFill/>
            <a:miter lim="800000"/>
            <a:headEnd/>
            <a:tailEnd/>
          </a:ln>
        </p:spPr>
        <p:txBody>
          <a:bodyPr>
            <a:spAutoFit/>
          </a:bodyPr>
          <a:lstStyle/>
          <a:p>
            <a:pPr algn="just"/>
            <a:r>
              <a:rPr lang="es-ES_tradnl" sz="2800" dirty="0">
                <a:latin typeface="Arial" charset="0"/>
                <a:cs typeface="Times New Roman" pitchFamily="18" charset="0"/>
              </a:rPr>
              <a:t>TIPOS DE HIPÓTESIS (de investigación, nulas y alternativas).</a:t>
            </a:r>
          </a:p>
          <a:p>
            <a:pPr algn="just"/>
            <a:endParaRPr lang="es-ES_tradnl" sz="2800" dirty="0">
              <a:latin typeface="Arial" charset="0"/>
              <a:cs typeface="Times New Roman" pitchFamily="18" charset="0"/>
            </a:endParaRPr>
          </a:p>
          <a:p>
            <a:pPr algn="just"/>
            <a:r>
              <a:rPr lang="es-ES_tradnl" sz="2800" dirty="0">
                <a:latin typeface="Arial" charset="0"/>
                <a:cs typeface="Times New Roman" pitchFamily="18" charset="0"/>
              </a:rPr>
              <a:t>En ocasiones, la cantidad o la complejidad de observaciones que es necesario llevar a cabo para comprobar la hipótesis, plantea la conveniencia de establecer, además de las hipótesis de investigación, las nulas o alternativas, que pueden ser más fáciles de verificar. </a:t>
            </a:r>
          </a:p>
          <a:p>
            <a:pPr algn="just"/>
            <a:endParaRPr lang="es-ES_tradnl" sz="2800" dirty="0">
              <a:latin typeface="Arial" charset="0"/>
              <a:cs typeface="Times New Roman" pitchFamily="18" charset="0"/>
            </a:endParaRPr>
          </a:p>
          <a:p>
            <a:pPr algn="just"/>
            <a:r>
              <a:rPr lang="es-ES_tradnl" sz="2800" dirty="0">
                <a:latin typeface="Arial" charset="0"/>
                <a:cs typeface="Times New Roman" pitchFamily="18" charset="0"/>
              </a:rPr>
              <a:t>No son necesarias siempre en la investigación.</a:t>
            </a:r>
            <a:endParaRPr lang="es-PE" sz="2800" dirty="0"/>
          </a:p>
        </p:txBody>
      </p:sp>
      <p:sp>
        <p:nvSpPr>
          <p:cNvPr id="44035"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25</a:t>
            </a:fld>
            <a:endParaRPr lang="es-E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5"/>
          <p:cNvSpPr txBox="1">
            <a:spLocks noChangeArrowheads="1"/>
          </p:cNvSpPr>
          <p:nvPr/>
        </p:nvSpPr>
        <p:spPr bwMode="auto">
          <a:xfrm>
            <a:off x="468313" y="1616075"/>
            <a:ext cx="8280400" cy="31083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TIPOS DE HIPÓTESIS (de investigación, nulas y alternativas). Ejemplo:</a:t>
            </a:r>
          </a:p>
          <a:p>
            <a:pPr algn="just"/>
            <a:endParaRPr lang="es-ES_tradnl" sz="2800">
              <a:latin typeface="Arial" charset="0"/>
              <a:cs typeface="Times New Roman" pitchFamily="18" charset="0"/>
            </a:endParaRPr>
          </a:p>
          <a:p>
            <a:pPr algn="just"/>
            <a:r>
              <a:rPr lang="es-ES_tradnl" sz="2800" u="sng">
                <a:latin typeface="Arial" charset="0"/>
                <a:cs typeface="Times New Roman" pitchFamily="18" charset="0"/>
              </a:rPr>
              <a:t>Hipótesis de investigación (H</a:t>
            </a:r>
            <a:r>
              <a:rPr lang="es-ES_tradnl" sz="2800" u="sng" baseline="-25000">
                <a:latin typeface="Arial" charset="0"/>
                <a:cs typeface="Times New Roman" pitchFamily="18" charset="0"/>
              </a:rPr>
              <a:t>i</a:t>
            </a:r>
            <a:r>
              <a:rPr lang="es-ES_tradnl" sz="2800" u="sng">
                <a:latin typeface="Arial" charset="0"/>
                <a:cs typeface="Times New Roman" pitchFamily="18" charset="0"/>
              </a:rPr>
              <a:t>)</a:t>
            </a:r>
          </a:p>
          <a:p>
            <a:pPr algn="just"/>
            <a:endParaRPr lang="es-ES_tradnl" sz="2800" u="sng">
              <a:latin typeface="Arial" charset="0"/>
              <a:cs typeface="Times New Roman" pitchFamily="18" charset="0"/>
            </a:endParaRPr>
          </a:p>
          <a:p>
            <a:pPr algn="just"/>
            <a:r>
              <a:rPr lang="es-ES_tradnl" sz="2800" i="1">
                <a:latin typeface="Arial" charset="0"/>
                <a:cs typeface="Times New Roman" pitchFamily="18" charset="0"/>
              </a:rPr>
              <a:t>“Los alumnos de alto rendimiento tienen una alta motivación por la carrera.”</a:t>
            </a:r>
          </a:p>
        </p:txBody>
      </p:sp>
      <p:sp>
        <p:nvSpPr>
          <p:cNvPr id="45059"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26</a:t>
            </a:fld>
            <a:endParaRPr lang="es-E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5"/>
          <p:cNvSpPr txBox="1">
            <a:spLocks noChangeArrowheads="1"/>
          </p:cNvSpPr>
          <p:nvPr/>
        </p:nvSpPr>
        <p:spPr bwMode="auto">
          <a:xfrm>
            <a:off x="468313" y="1616075"/>
            <a:ext cx="8280400" cy="31083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TIPOS DE HIPÓTESIS (de investigación, nulas y alternativas). Ejemplo:</a:t>
            </a:r>
          </a:p>
          <a:p>
            <a:pPr algn="just"/>
            <a:endParaRPr lang="es-ES_tradnl" sz="2800">
              <a:latin typeface="Arial" charset="0"/>
              <a:cs typeface="Times New Roman" pitchFamily="18" charset="0"/>
            </a:endParaRPr>
          </a:p>
          <a:p>
            <a:pPr algn="just"/>
            <a:r>
              <a:rPr lang="es-ES_tradnl" sz="2800" u="sng">
                <a:latin typeface="Arial" charset="0"/>
                <a:cs typeface="Times New Roman" pitchFamily="18" charset="0"/>
              </a:rPr>
              <a:t>Hipótesis nula  (H</a:t>
            </a:r>
            <a:r>
              <a:rPr lang="es-ES_tradnl" sz="2800" baseline="-25000">
                <a:latin typeface="Arial" charset="0"/>
                <a:cs typeface="Times New Roman" pitchFamily="18" charset="0"/>
              </a:rPr>
              <a:t>o</a:t>
            </a:r>
            <a:r>
              <a:rPr lang="es-ES_tradnl" sz="2800" u="sng">
                <a:latin typeface="Arial" charset="0"/>
                <a:cs typeface="Times New Roman" pitchFamily="18" charset="0"/>
              </a:rPr>
              <a:t>) (niega la </a:t>
            </a:r>
            <a:r>
              <a:rPr lang="es-ES_tradnl" sz="2800" u="sng">
                <a:latin typeface="Arial" charset="0"/>
              </a:rPr>
              <a:t>H</a:t>
            </a:r>
            <a:r>
              <a:rPr lang="es-ES_tradnl" sz="2800" baseline="-25000">
                <a:latin typeface="Arial" charset="0"/>
              </a:rPr>
              <a:t>i</a:t>
            </a:r>
            <a:r>
              <a:rPr lang="es-ES_tradnl" sz="2800" u="sng">
                <a:latin typeface="Arial" charset="0"/>
              </a:rPr>
              <a:t>)</a:t>
            </a:r>
            <a:r>
              <a:rPr lang="es-ES_tradnl" sz="2800" u="sng">
                <a:latin typeface="Arial" charset="0"/>
                <a:cs typeface="Times New Roman" pitchFamily="18" charset="0"/>
              </a:rPr>
              <a:t> </a:t>
            </a:r>
          </a:p>
          <a:p>
            <a:pPr algn="just"/>
            <a:endParaRPr lang="es-ES_tradnl" sz="2800" u="sng">
              <a:latin typeface="Arial" charset="0"/>
              <a:cs typeface="Times New Roman" pitchFamily="18" charset="0"/>
            </a:endParaRPr>
          </a:p>
          <a:p>
            <a:pPr algn="just"/>
            <a:r>
              <a:rPr lang="es-ES_tradnl" sz="2800" i="1">
                <a:latin typeface="Arial" charset="0"/>
                <a:cs typeface="Times New Roman" pitchFamily="18" charset="0"/>
              </a:rPr>
              <a:t>“Los alumnos de alto rendimiento NO tienen una alta motivación por la carrera.”</a:t>
            </a:r>
          </a:p>
        </p:txBody>
      </p:sp>
      <p:sp>
        <p:nvSpPr>
          <p:cNvPr id="46083"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27</a:t>
            </a:fld>
            <a:endParaRPr lang="es-E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5"/>
          <p:cNvSpPr txBox="1">
            <a:spLocks noChangeArrowheads="1"/>
          </p:cNvSpPr>
          <p:nvPr/>
        </p:nvSpPr>
        <p:spPr bwMode="auto">
          <a:xfrm>
            <a:off x="468313" y="1616075"/>
            <a:ext cx="8280400" cy="35401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TIPOS DE HIPÓTESIS (de investigación, nulas y alternativas). Ejemplo:</a:t>
            </a:r>
          </a:p>
          <a:p>
            <a:pPr algn="just"/>
            <a:endParaRPr lang="es-ES_tradnl" sz="2800">
              <a:latin typeface="Arial" charset="0"/>
              <a:cs typeface="Times New Roman" pitchFamily="18" charset="0"/>
            </a:endParaRPr>
          </a:p>
          <a:p>
            <a:pPr algn="just"/>
            <a:r>
              <a:rPr lang="es-ES_tradnl" sz="2800" u="sng">
                <a:latin typeface="Arial" charset="0"/>
                <a:cs typeface="Times New Roman" pitchFamily="18" charset="0"/>
              </a:rPr>
              <a:t>Hipótesis alternativa  (H</a:t>
            </a:r>
            <a:r>
              <a:rPr lang="es-ES_tradnl" sz="2800" u="sng" baseline="-25000">
                <a:latin typeface="Arial" charset="0"/>
                <a:cs typeface="Times New Roman" pitchFamily="18" charset="0"/>
              </a:rPr>
              <a:t>a</a:t>
            </a:r>
            <a:r>
              <a:rPr lang="es-ES_tradnl" sz="2800" u="sng">
                <a:latin typeface="Arial" charset="0"/>
                <a:cs typeface="Times New Roman" pitchFamily="18" charset="0"/>
              </a:rPr>
              <a:t>) (es una alternativa a la </a:t>
            </a:r>
            <a:r>
              <a:rPr lang="es-ES_tradnl" sz="2800" u="sng">
                <a:latin typeface="Arial" charset="0"/>
              </a:rPr>
              <a:t>Hi)</a:t>
            </a:r>
            <a:r>
              <a:rPr lang="es-ES_tradnl" sz="2800" u="sng">
                <a:latin typeface="Arial" charset="0"/>
                <a:cs typeface="Times New Roman" pitchFamily="18" charset="0"/>
              </a:rPr>
              <a:t> </a:t>
            </a:r>
          </a:p>
          <a:p>
            <a:pPr algn="just"/>
            <a:endParaRPr lang="es-ES_tradnl" sz="2800" u="sng">
              <a:latin typeface="Arial" charset="0"/>
              <a:cs typeface="Times New Roman" pitchFamily="18" charset="0"/>
            </a:endParaRPr>
          </a:p>
          <a:p>
            <a:pPr algn="just"/>
            <a:r>
              <a:rPr lang="es-ES_tradnl" sz="2800" i="1">
                <a:latin typeface="Arial" charset="0"/>
                <a:cs typeface="Times New Roman" pitchFamily="18" charset="0"/>
              </a:rPr>
              <a:t>“Los alumnos de alto rendimiento tienen una BAJA motivación por la carrera.”</a:t>
            </a:r>
          </a:p>
        </p:txBody>
      </p:sp>
      <p:sp>
        <p:nvSpPr>
          <p:cNvPr id="47107"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28</a:t>
            </a:fld>
            <a:endParaRPr lang="es-E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5"/>
          <p:cNvSpPr txBox="1">
            <a:spLocks noChangeArrowheads="1"/>
          </p:cNvSpPr>
          <p:nvPr/>
        </p:nvSpPr>
        <p:spPr bwMode="auto">
          <a:xfrm>
            <a:off x="468313" y="1616075"/>
            <a:ext cx="8280400" cy="31083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TIPOS DE HIPÓTESIS: Estadísticas</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Se pueden utilizar (no necesariamente, solo como posibilidad), para trabajar en investigaciones con enfoque cuantitativo y suponen la transformación de las hipótesis de investigación, nulas y alternativas en símbolos estadísticos.</a:t>
            </a:r>
            <a:endParaRPr lang="es-PE" sz="2800" i="1"/>
          </a:p>
        </p:txBody>
      </p:sp>
      <p:sp>
        <p:nvSpPr>
          <p:cNvPr id="48131"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29</a:t>
            </a:fld>
            <a:endParaRPr lang="es-E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defRPr/>
            </a:pPr>
            <a:r>
              <a:rPr lang="es-PE" sz="2800" b="1" dirty="0" smtClean="0">
                <a:latin typeface="+mj-lt"/>
                <a:cs typeface="Arial" pitchFamily="34" charset="0"/>
              </a:rPr>
              <a:t>Objetivo:</a:t>
            </a:r>
          </a:p>
          <a:p>
            <a:pPr algn="just">
              <a:defRPr/>
            </a:pPr>
            <a:r>
              <a:rPr lang="es-PE" sz="2800" dirty="0" smtClean="0"/>
              <a:t>Sustentar teóricamente el </a:t>
            </a:r>
            <a:r>
              <a:rPr lang="es-PE" sz="2800" dirty="0" smtClean="0"/>
              <a:t>estudio.</a:t>
            </a:r>
          </a:p>
          <a:p>
            <a:pPr algn="just">
              <a:defRPr/>
            </a:pPr>
            <a:r>
              <a:rPr lang="es-PE" sz="2800" b="1" dirty="0" smtClean="0"/>
              <a:t>Funciones:</a:t>
            </a:r>
          </a:p>
          <a:p>
            <a:pPr algn="just">
              <a:defRPr/>
            </a:pPr>
            <a:r>
              <a:rPr lang="es-PE" sz="2800" dirty="0" smtClean="0"/>
              <a:t>-Ayuda </a:t>
            </a:r>
            <a:r>
              <a:rPr lang="es-PE" sz="2800" dirty="0" smtClean="0"/>
              <a:t>a prevenir errores cometidos en otros estudios</a:t>
            </a:r>
            <a:r>
              <a:rPr lang="es-PE" sz="2800" dirty="0" smtClean="0"/>
              <a:t>.</a:t>
            </a:r>
          </a:p>
          <a:p>
            <a:pPr algn="just">
              <a:defRPr/>
            </a:pPr>
            <a:r>
              <a:rPr lang="es-PE" sz="2800" dirty="0" smtClean="0"/>
              <a:t>-</a:t>
            </a:r>
            <a:r>
              <a:rPr lang="es-PE" sz="2800" dirty="0" smtClean="0"/>
              <a:t>Orienta sobre como realizar el estudio</a:t>
            </a:r>
            <a:r>
              <a:rPr lang="es-PE" sz="2800" dirty="0" smtClean="0"/>
              <a:t>.</a:t>
            </a:r>
          </a:p>
          <a:p>
            <a:pPr algn="just">
              <a:buFontTx/>
              <a:buChar char="-"/>
              <a:defRPr/>
            </a:pPr>
            <a:r>
              <a:rPr lang="es-PE" sz="2800" dirty="0" smtClean="0"/>
              <a:t>Conduce </a:t>
            </a:r>
            <a:r>
              <a:rPr lang="es-PE" sz="2800" dirty="0" smtClean="0"/>
              <a:t>al establecimiento de hipótesis</a:t>
            </a:r>
            <a:r>
              <a:rPr lang="es-PE" sz="2800" dirty="0" smtClean="0"/>
              <a:t>.</a:t>
            </a:r>
          </a:p>
          <a:p>
            <a:pPr algn="just">
              <a:buFontTx/>
              <a:buChar char="-"/>
              <a:defRPr/>
            </a:pPr>
            <a:r>
              <a:rPr lang="es-PE" sz="2800" dirty="0" smtClean="0"/>
              <a:t>Inspira nuevas áreas de investigación</a:t>
            </a: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CO" dirty="0" smtClean="0"/>
              <a:t>Marco </a:t>
            </a:r>
            <a:r>
              <a:rPr lang="es-CO" dirty="0" smtClean="0"/>
              <a:t>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3</a:t>
            </a:fld>
            <a:endParaRPr lang="es-E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5"/>
          <p:cNvSpPr txBox="1">
            <a:spLocks noChangeArrowheads="1"/>
          </p:cNvSpPr>
          <p:nvPr/>
        </p:nvSpPr>
        <p:spPr bwMode="auto">
          <a:xfrm>
            <a:off x="468313" y="1616075"/>
            <a:ext cx="8280400" cy="4464050"/>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TIPOS DE HIPÓTESIS: Estadísticas. Ejemplo:</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H</a:t>
            </a:r>
            <a:r>
              <a:rPr lang="es-ES_tradnl" sz="2800" baseline="-25000">
                <a:latin typeface="Arial" charset="0"/>
                <a:cs typeface="Times New Roman" pitchFamily="18" charset="0"/>
              </a:rPr>
              <a:t>i</a:t>
            </a:r>
            <a:r>
              <a:rPr lang="es-ES_tradnl" sz="2800">
                <a:latin typeface="Arial" charset="0"/>
                <a:cs typeface="Times New Roman" pitchFamily="18" charset="0"/>
              </a:rPr>
              <a:t>: R xy </a:t>
            </a:r>
            <a:r>
              <a:rPr lang="es-ES_tradnl" sz="3200">
                <a:latin typeface="Arial" charset="0"/>
                <a:cs typeface="Times New Roman" pitchFamily="18" charset="0"/>
              </a:rPr>
              <a:t>≥</a:t>
            </a:r>
            <a:r>
              <a:rPr lang="es-ES_tradnl" sz="2800">
                <a:latin typeface="Arial" charset="0"/>
                <a:cs typeface="Times New Roman" pitchFamily="18" charset="0"/>
              </a:rPr>
              <a:t> 0,5 (La correlación entre las variables “x” e “y” es mayor o igual de 0,5)</a:t>
            </a:r>
          </a:p>
          <a:p>
            <a:pPr algn="just"/>
            <a:endParaRPr lang="es-ES_tradnl" sz="2800">
              <a:latin typeface="Arial" charset="0"/>
              <a:cs typeface="Times New Roman" pitchFamily="18" charset="0"/>
            </a:endParaRPr>
          </a:p>
          <a:p>
            <a:pPr algn="just"/>
            <a:r>
              <a:rPr lang="es-ES_tradnl" sz="2800">
                <a:latin typeface="Arial" charset="0"/>
              </a:rPr>
              <a:t>H</a:t>
            </a:r>
            <a:r>
              <a:rPr lang="es-ES_tradnl" sz="2800" baseline="-25000">
                <a:latin typeface="Arial" charset="0"/>
              </a:rPr>
              <a:t>0</a:t>
            </a:r>
            <a:r>
              <a:rPr lang="es-ES_tradnl" sz="2800">
                <a:latin typeface="Arial" charset="0"/>
              </a:rPr>
              <a:t>: R xy ≥ 0,5 (La correlación entre las variables “x” e “y” no es mayor de 0,5)</a:t>
            </a:r>
          </a:p>
          <a:p>
            <a:pPr algn="just"/>
            <a:endParaRPr lang="es-ES_tradnl" sz="2800">
              <a:latin typeface="Arial" charset="0"/>
            </a:endParaRPr>
          </a:p>
          <a:p>
            <a:pPr algn="just"/>
            <a:r>
              <a:rPr lang="es-ES_tradnl" sz="2800">
                <a:latin typeface="Arial" charset="0"/>
              </a:rPr>
              <a:t>H</a:t>
            </a:r>
            <a:r>
              <a:rPr lang="es-ES_tradnl" sz="2800" baseline="-25000">
                <a:latin typeface="Arial" charset="0"/>
              </a:rPr>
              <a:t>a</a:t>
            </a:r>
            <a:r>
              <a:rPr lang="es-ES_tradnl" sz="2800">
                <a:latin typeface="Arial" charset="0"/>
              </a:rPr>
              <a:t>: R xy </a:t>
            </a:r>
            <a:r>
              <a:rPr lang="en-US" sz="2800">
                <a:latin typeface="Arial" charset="0"/>
                <a:cs typeface="Arial" charset="0"/>
              </a:rPr>
              <a:t>&lt;</a:t>
            </a:r>
            <a:r>
              <a:rPr lang="es-ES_tradnl" sz="2800">
                <a:latin typeface="Arial" charset="0"/>
              </a:rPr>
              <a:t> 0,5 (La correlación entre las variables “x” e “y” es menor de 0,5)</a:t>
            </a:r>
            <a:endParaRPr lang="es-PE" sz="2800" i="1"/>
          </a:p>
        </p:txBody>
      </p:sp>
      <p:sp>
        <p:nvSpPr>
          <p:cNvPr id="49155"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30</a:t>
            </a:fld>
            <a:endParaRPr lang="es-E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5"/>
          <p:cNvSpPr txBox="1">
            <a:spLocks noChangeArrowheads="1"/>
          </p:cNvSpPr>
          <p:nvPr/>
        </p:nvSpPr>
        <p:spPr bwMode="auto">
          <a:xfrm>
            <a:off x="468313" y="1616075"/>
            <a:ext cx="8280400" cy="3108325"/>
          </a:xfrm>
          <a:prstGeom prst="rect">
            <a:avLst/>
          </a:prstGeom>
          <a:noFill/>
          <a:ln w="9525">
            <a:noFill/>
            <a:miter lim="800000"/>
            <a:headEnd/>
            <a:tailEnd/>
          </a:ln>
        </p:spPr>
        <p:txBody>
          <a:bodyPr>
            <a:spAutoFit/>
          </a:bodyPr>
          <a:lstStyle/>
          <a:p>
            <a:pPr algn="just"/>
            <a:r>
              <a:rPr lang="es-ES_tradnl" b="1" i="1">
                <a:latin typeface="Arial" charset="0"/>
                <a:cs typeface="Arial" charset="0"/>
              </a:rPr>
              <a:t> </a:t>
            </a:r>
            <a:r>
              <a:rPr lang="es-ES_tradnl" sz="2800" b="1">
                <a:latin typeface="Arial" charset="0"/>
                <a:cs typeface="Times New Roman" pitchFamily="18" charset="0"/>
              </a:rPr>
              <a:t>ESTRUCTURA DE LA HIPÓTESIS </a:t>
            </a:r>
          </a:p>
          <a:p>
            <a:pPr algn="just"/>
            <a:r>
              <a:rPr lang="es-ES_tradnl" sz="2800" b="1">
                <a:latin typeface="Arial" charset="0"/>
                <a:cs typeface="Times New Roman" pitchFamily="18" charset="0"/>
              </a:rPr>
              <a:t> </a:t>
            </a:r>
          </a:p>
          <a:p>
            <a:pPr algn="just"/>
            <a:r>
              <a:rPr lang="es-ES_tradnl" sz="2800" b="1">
                <a:latin typeface="Arial" charset="0"/>
                <a:cs typeface="Times New Roman" pitchFamily="18" charset="0"/>
              </a:rPr>
              <a:t>UNIDADES DE ANÁLISIS</a:t>
            </a:r>
            <a:r>
              <a:rPr lang="es-ES_tradnl" sz="2800" b="1" i="1">
                <a:latin typeface="Arial" charset="0"/>
                <a:cs typeface="Times New Roman" pitchFamily="18" charset="0"/>
              </a:rPr>
              <a:t> </a:t>
            </a:r>
          </a:p>
          <a:p>
            <a:pPr algn="just"/>
            <a:endParaRPr lang="es-ES_tradnl" sz="2800" i="1">
              <a:latin typeface="Arial" charset="0"/>
              <a:cs typeface="Times New Roman" pitchFamily="18" charset="0"/>
            </a:endParaRPr>
          </a:p>
          <a:p>
            <a:pPr algn="just"/>
            <a:r>
              <a:rPr lang="es-ES_tradnl" sz="2800">
                <a:latin typeface="Arial" charset="0"/>
                <a:cs typeface="Times New Roman" pitchFamily="18" charset="0"/>
              </a:rPr>
              <a:t>Constituyen los objetos de la investigación, sobre qué o quién trata el estudio. Son, por tanto, portadoras de las variables.</a:t>
            </a:r>
            <a:endParaRPr lang="es-PE" sz="2800" i="1"/>
          </a:p>
        </p:txBody>
      </p:sp>
      <p:sp>
        <p:nvSpPr>
          <p:cNvPr id="50179"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31</a:t>
            </a:fld>
            <a:endParaRPr lang="es-E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5"/>
          <p:cNvSpPr txBox="1">
            <a:spLocks noChangeArrowheads="1"/>
          </p:cNvSpPr>
          <p:nvPr/>
        </p:nvSpPr>
        <p:spPr bwMode="auto">
          <a:xfrm>
            <a:off x="468313" y="1616075"/>
            <a:ext cx="8280400" cy="3540125"/>
          </a:xfrm>
          <a:prstGeom prst="rect">
            <a:avLst/>
          </a:prstGeom>
          <a:noFill/>
          <a:ln w="9525">
            <a:noFill/>
            <a:miter lim="800000"/>
            <a:headEnd/>
            <a:tailEnd/>
          </a:ln>
        </p:spPr>
        <p:txBody>
          <a:bodyPr>
            <a:spAutoFit/>
          </a:bodyPr>
          <a:lstStyle/>
          <a:p>
            <a:pPr algn="just"/>
            <a:r>
              <a:rPr lang="es-ES_tradnl" sz="2800" b="1">
                <a:latin typeface="Arial" charset="0"/>
                <a:cs typeface="Times New Roman" pitchFamily="18" charset="0"/>
              </a:rPr>
              <a:t>LAS VARIABLES </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Son los aspectos o características cuantitativas o cualitativas de las unidades de análisis, que son objeto del estudio. </a:t>
            </a:r>
          </a:p>
          <a:p>
            <a:pPr algn="just"/>
            <a:endParaRPr lang="es-ES_tradnl" sz="2800">
              <a:latin typeface="Arial" charset="0"/>
              <a:cs typeface="Times New Roman" pitchFamily="18" charset="0"/>
            </a:endParaRPr>
          </a:p>
          <a:p>
            <a:pPr algn="just"/>
            <a:r>
              <a:rPr lang="es-ES_tradnl" sz="2800">
                <a:latin typeface="Arial" charset="0"/>
                <a:cs typeface="Times New Roman" pitchFamily="18" charset="0"/>
              </a:rPr>
              <a:t>Constituyen conceptos que reúnen dos características fundamentales:</a:t>
            </a:r>
            <a:endParaRPr lang="es-ES_tradnl" sz="2800">
              <a:latin typeface="Arial" charset="0"/>
              <a:cs typeface="Arial" charset="0"/>
            </a:endParaRPr>
          </a:p>
        </p:txBody>
      </p:sp>
      <p:sp>
        <p:nvSpPr>
          <p:cNvPr id="51203"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32</a:t>
            </a:fld>
            <a:endParaRPr lang="es-E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5"/>
          <p:cNvSpPr txBox="1">
            <a:spLocks noChangeArrowheads="1"/>
          </p:cNvSpPr>
          <p:nvPr/>
        </p:nvSpPr>
        <p:spPr bwMode="auto">
          <a:xfrm>
            <a:off x="468313" y="1616075"/>
            <a:ext cx="8280400" cy="4402138"/>
          </a:xfrm>
          <a:prstGeom prst="rect">
            <a:avLst/>
          </a:prstGeom>
          <a:noFill/>
          <a:ln w="9525">
            <a:noFill/>
            <a:miter lim="800000"/>
            <a:headEnd/>
            <a:tailEnd/>
          </a:ln>
        </p:spPr>
        <p:txBody>
          <a:bodyPr>
            <a:spAutoFit/>
          </a:bodyPr>
          <a:lstStyle/>
          <a:p>
            <a:pPr marL="485775" indent="-485775" algn="just"/>
            <a:r>
              <a:rPr lang="es-ES_tradnl" sz="2800">
                <a:latin typeface="Arial" charset="0"/>
                <a:cs typeface="Arial" charset="0"/>
              </a:rPr>
              <a:t>1. R</a:t>
            </a:r>
            <a:r>
              <a:rPr lang="es-ES_tradnl" sz="2800">
                <a:latin typeface="Arial" charset="0"/>
                <a:cs typeface="Times New Roman" pitchFamily="18" charset="0"/>
              </a:rPr>
              <a:t>asgos que permiten ser observados de manera     directa o indirecta y que por tanto permiten algún tipo de confrontación con la realidad empírica.</a:t>
            </a:r>
          </a:p>
          <a:p>
            <a:pPr marL="485775" indent="-485775" algn="just"/>
            <a:r>
              <a:rPr lang="es-ES_tradnl" sz="2800">
                <a:latin typeface="Arial" charset="0"/>
                <a:cs typeface="Times New Roman" pitchFamily="18" charset="0"/>
              </a:rPr>
              <a:t> </a:t>
            </a:r>
          </a:p>
          <a:p>
            <a:pPr marL="485775" indent="-485775" algn="just"/>
            <a:r>
              <a:rPr lang="es-ES_tradnl" sz="2800">
                <a:latin typeface="Arial" charset="0"/>
                <a:cs typeface="Times New Roman" pitchFamily="18" charset="0"/>
              </a:rPr>
              <a:t>2.  Tienen la propiedad de poder variar y ser mensurables de alguna forma, desde la mera clasificación  (Ej. Sexo) hasta el mayor nivel de medición que sea posible alcanzar como la cuantificación (Ej. Edad).</a:t>
            </a:r>
          </a:p>
        </p:txBody>
      </p:sp>
      <p:sp>
        <p:nvSpPr>
          <p:cNvPr id="52227"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33</a:t>
            </a:fld>
            <a:endParaRPr lang="es-E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5"/>
          <p:cNvSpPr txBox="1">
            <a:spLocks noChangeArrowheads="1"/>
          </p:cNvSpPr>
          <p:nvPr/>
        </p:nvSpPr>
        <p:spPr bwMode="auto">
          <a:xfrm>
            <a:off x="468313" y="1616075"/>
            <a:ext cx="8280400" cy="3108325"/>
          </a:xfrm>
          <a:prstGeom prst="rect">
            <a:avLst/>
          </a:prstGeom>
          <a:noFill/>
          <a:ln w="9525">
            <a:noFill/>
            <a:miter lim="800000"/>
            <a:headEnd/>
            <a:tailEnd/>
          </a:ln>
        </p:spPr>
        <p:txBody>
          <a:bodyPr>
            <a:spAutoFit/>
          </a:bodyPr>
          <a:lstStyle/>
          <a:p>
            <a:pPr algn="just"/>
            <a:r>
              <a:rPr lang="es-ES_tradnl" sz="2800">
                <a:latin typeface="Arial" charset="0"/>
                <a:cs typeface="Times New Roman" pitchFamily="18" charset="0"/>
              </a:rPr>
              <a:t>Ejemplos de los elementos de la hipótesis:  </a:t>
            </a:r>
          </a:p>
          <a:p>
            <a:pPr algn="just"/>
            <a:r>
              <a:rPr lang="es-ES_tradnl" sz="2800">
                <a:latin typeface="Arial" charset="0"/>
                <a:cs typeface="Times New Roman" pitchFamily="18" charset="0"/>
              </a:rPr>
              <a:t> </a:t>
            </a:r>
          </a:p>
          <a:p>
            <a:pPr algn="just"/>
            <a:r>
              <a:rPr lang="es-ES_tradnl" sz="2800">
                <a:latin typeface="Arial" charset="0"/>
                <a:cs typeface="Times New Roman" pitchFamily="18" charset="0"/>
              </a:rPr>
              <a:t>                         Hipótesis 1</a:t>
            </a:r>
          </a:p>
          <a:p>
            <a:pPr algn="just"/>
            <a:r>
              <a:rPr lang="es-ES_tradnl" sz="2800">
                <a:latin typeface="Arial" charset="0"/>
                <a:cs typeface="Times New Roman" pitchFamily="18" charset="0"/>
              </a:rPr>
              <a:t> </a:t>
            </a:r>
          </a:p>
          <a:p>
            <a:pPr algn="just"/>
            <a:r>
              <a:rPr lang="es-ES_tradnl" sz="2800" i="1">
                <a:latin typeface="Arial" charset="0"/>
                <a:cs typeface="Times New Roman" pitchFamily="18" charset="0"/>
              </a:rPr>
              <a:t>“Si los ciudadanos tienen un bajo nivel educativo, entonces habrá un bajo nivel de desarrollo económico en el país.”</a:t>
            </a:r>
          </a:p>
        </p:txBody>
      </p:sp>
      <p:sp>
        <p:nvSpPr>
          <p:cNvPr id="53251"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34</a:t>
            </a:fld>
            <a:endParaRPr lang="es-E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5"/>
          <p:cNvSpPr txBox="1">
            <a:spLocks noChangeArrowheads="1"/>
          </p:cNvSpPr>
          <p:nvPr/>
        </p:nvSpPr>
        <p:spPr bwMode="auto">
          <a:xfrm>
            <a:off x="468313" y="1616075"/>
            <a:ext cx="8280400" cy="4216400"/>
          </a:xfrm>
          <a:prstGeom prst="rect">
            <a:avLst/>
          </a:prstGeom>
          <a:noFill/>
          <a:ln w="9525">
            <a:noFill/>
            <a:miter lim="800000"/>
            <a:headEnd/>
            <a:tailEnd/>
          </a:ln>
        </p:spPr>
        <p:txBody>
          <a:bodyPr>
            <a:spAutoFit/>
          </a:bodyPr>
          <a:lstStyle/>
          <a:p>
            <a:pPr algn="just"/>
            <a:r>
              <a:rPr lang="es-ES_tradnl" sz="3200" b="1">
                <a:latin typeface="Arial" charset="0"/>
                <a:cs typeface="Times New Roman" pitchFamily="18" charset="0"/>
              </a:rPr>
              <a:t>Unidades de análisis </a:t>
            </a:r>
          </a:p>
          <a:p>
            <a:pPr algn="just"/>
            <a:r>
              <a:rPr lang="es-ES_tradnl" sz="3200">
                <a:latin typeface="Arial" charset="0"/>
                <a:cs typeface="Times New Roman" pitchFamily="18" charset="0"/>
              </a:rPr>
              <a:t> </a:t>
            </a:r>
          </a:p>
          <a:p>
            <a:pPr algn="just"/>
            <a:r>
              <a:rPr lang="es-ES_tradnl" sz="2800">
                <a:latin typeface="Arial" charset="0"/>
                <a:cs typeface="Times New Roman" pitchFamily="18" charset="0"/>
              </a:rPr>
              <a:t>Los ciudadanos del país </a:t>
            </a:r>
          </a:p>
          <a:p>
            <a:pPr algn="just"/>
            <a:r>
              <a:rPr lang="es-ES_tradnl" sz="2800">
                <a:latin typeface="Arial" charset="0"/>
                <a:cs typeface="Times New Roman" pitchFamily="18" charset="0"/>
              </a:rPr>
              <a:t>Economía del país</a:t>
            </a:r>
          </a:p>
          <a:p>
            <a:pPr algn="just"/>
            <a:endParaRPr lang="es-ES_tradnl" sz="2800">
              <a:latin typeface="Arial" charset="0"/>
              <a:cs typeface="Times New Roman" pitchFamily="18" charset="0"/>
            </a:endParaRPr>
          </a:p>
          <a:p>
            <a:pPr algn="just"/>
            <a:r>
              <a:rPr lang="es-ES_tradnl" sz="3200" b="1">
                <a:latin typeface="Arial" charset="0"/>
                <a:cs typeface="Times New Roman" pitchFamily="18" charset="0"/>
              </a:rPr>
              <a:t>Variables </a:t>
            </a:r>
          </a:p>
          <a:p>
            <a:pPr algn="just"/>
            <a:r>
              <a:rPr lang="es-ES_tradnl" sz="3200">
                <a:latin typeface="Arial" charset="0"/>
                <a:cs typeface="Times New Roman" pitchFamily="18" charset="0"/>
              </a:rPr>
              <a:t> </a:t>
            </a:r>
          </a:p>
          <a:p>
            <a:pPr algn="just"/>
            <a:r>
              <a:rPr lang="es-ES_tradnl" sz="2800">
                <a:latin typeface="Arial" charset="0"/>
                <a:cs typeface="Times New Roman" pitchFamily="18" charset="0"/>
              </a:rPr>
              <a:t>Nivel educativo de los ciudadanos</a:t>
            </a:r>
          </a:p>
          <a:p>
            <a:pPr algn="just"/>
            <a:r>
              <a:rPr lang="es-ES_tradnl" sz="2800">
                <a:latin typeface="Arial" charset="0"/>
                <a:cs typeface="Times New Roman" pitchFamily="18" charset="0"/>
              </a:rPr>
              <a:t>Nivel de desarrollo económico del país</a:t>
            </a:r>
            <a:endParaRPr lang="es-PE" sz="3200"/>
          </a:p>
        </p:txBody>
      </p:sp>
      <p:sp>
        <p:nvSpPr>
          <p:cNvPr id="54275" name="Rettangolo 4"/>
          <p:cNvSpPr>
            <a:spLocks noChangeArrowheads="1"/>
          </p:cNvSpPr>
          <p:nvPr/>
        </p:nvSpPr>
        <p:spPr bwMode="auto">
          <a:xfrm>
            <a:off x="0" y="549275"/>
            <a:ext cx="9144000" cy="768350"/>
          </a:xfrm>
          <a:prstGeom prst="rect">
            <a:avLst/>
          </a:prstGeom>
          <a:noFill/>
          <a:ln w="9525">
            <a:noFill/>
            <a:miter lim="800000"/>
            <a:headEnd/>
            <a:tailEnd/>
          </a:ln>
        </p:spPr>
        <p:txBody>
          <a:bodyPr>
            <a:spAutoFit/>
          </a:bodyPr>
          <a:lstStyle/>
          <a:p>
            <a:pPr algn="ctr"/>
            <a:r>
              <a:rPr lang="es-MX" sz="4400">
                <a:solidFill>
                  <a:srgbClr val="000000"/>
                </a:solidFill>
                <a:latin typeface="Arial" charset="0"/>
              </a:rPr>
              <a:t>HIPOTESIS DE INVESTIGACIÓN</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35</a:t>
            </a:fld>
            <a:endParaRPr lang="es-E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5"/>
          <p:cNvSpPr txBox="1">
            <a:spLocks noChangeArrowheads="1"/>
          </p:cNvSpPr>
          <p:nvPr/>
        </p:nvSpPr>
        <p:spPr bwMode="auto">
          <a:xfrm>
            <a:off x="468313" y="1616075"/>
            <a:ext cx="8280400" cy="4032250"/>
          </a:xfrm>
          <a:prstGeom prst="rect">
            <a:avLst/>
          </a:prstGeom>
          <a:noFill/>
          <a:ln w="9525">
            <a:noFill/>
            <a:miter lim="800000"/>
            <a:headEnd/>
            <a:tailEnd/>
          </a:ln>
        </p:spPr>
        <p:txBody>
          <a:bodyPr>
            <a:spAutoFit/>
          </a:bodyPr>
          <a:lstStyle/>
          <a:p>
            <a:pPr algn="just"/>
            <a:r>
              <a:rPr lang="es-ES_tradnl" sz="3200" b="1" dirty="0">
                <a:latin typeface="Arial" charset="0"/>
                <a:cs typeface="Times New Roman" pitchFamily="18" charset="0"/>
              </a:rPr>
              <a:t>- </a:t>
            </a:r>
            <a:r>
              <a:rPr lang="es-ES_tradnl" sz="3200" dirty="0">
                <a:latin typeface="Arial" charset="0"/>
                <a:cs typeface="Times New Roman" pitchFamily="18" charset="0"/>
              </a:rPr>
              <a:t>Es la organización de la investigación basado en el tiempo que durará la ejecución del proyecto.</a:t>
            </a:r>
          </a:p>
          <a:p>
            <a:pPr algn="just"/>
            <a:r>
              <a:rPr lang="es-ES_tradnl" sz="3200" dirty="0">
                <a:latin typeface="Arial" charset="0"/>
                <a:cs typeface="Times New Roman" pitchFamily="18" charset="0"/>
              </a:rPr>
              <a:t>- Usualmente se colocan en meses (o semanas) las metas que se deben alcanzar en cada etapa del trabajo.</a:t>
            </a:r>
          </a:p>
          <a:p>
            <a:pPr algn="just"/>
            <a:endParaRPr lang="es-ES_tradnl" sz="3200" b="1" dirty="0">
              <a:latin typeface="Arial" charset="0"/>
              <a:cs typeface="Times New Roman" pitchFamily="18" charset="0"/>
            </a:endParaRPr>
          </a:p>
          <a:p>
            <a:pPr algn="just"/>
            <a:endParaRPr lang="es-PE" sz="3200" dirty="0"/>
          </a:p>
        </p:txBody>
      </p:sp>
      <p:sp>
        <p:nvSpPr>
          <p:cNvPr id="55299" name="Rettangolo 4"/>
          <p:cNvSpPr>
            <a:spLocks noChangeArrowheads="1"/>
          </p:cNvSpPr>
          <p:nvPr/>
        </p:nvSpPr>
        <p:spPr bwMode="auto">
          <a:xfrm>
            <a:off x="0" y="549275"/>
            <a:ext cx="9144000" cy="769938"/>
          </a:xfrm>
          <a:prstGeom prst="rect">
            <a:avLst/>
          </a:prstGeom>
          <a:noFill/>
          <a:ln w="9525">
            <a:noFill/>
            <a:miter lim="800000"/>
            <a:headEnd/>
            <a:tailEnd/>
          </a:ln>
        </p:spPr>
        <p:txBody>
          <a:bodyPr>
            <a:spAutoFit/>
          </a:bodyPr>
          <a:lstStyle/>
          <a:p>
            <a:pPr algn="ctr"/>
            <a:r>
              <a:rPr lang="es-MX" sz="4400">
                <a:solidFill>
                  <a:srgbClr val="000000"/>
                </a:solidFill>
                <a:latin typeface="Arial" charset="0"/>
              </a:rPr>
              <a:t>CRONOGRAMA DE ACTIVIDADES</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36</a:t>
            </a:fld>
            <a:endParaRPr lang="es-E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5"/>
          <p:cNvSpPr txBox="1">
            <a:spLocks noChangeArrowheads="1"/>
          </p:cNvSpPr>
          <p:nvPr/>
        </p:nvSpPr>
        <p:spPr bwMode="auto">
          <a:xfrm>
            <a:off x="468313" y="1616075"/>
            <a:ext cx="8280400" cy="5509200"/>
          </a:xfrm>
          <a:prstGeom prst="rect">
            <a:avLst/>
          </a:prstGeom>
          <a:noFill/>
          <a:ln w="9525">
            <a:noFill/>
            <a:miter lim="800000"/>
            <a:headEnd/>
            <a:tailEnd/>
          </a:ln>
        </p:spPr>
        <p:txBody>
          <a:bodyPr>
            <a:spAutoFit/>
          </a:bodyPr>
          <a:lstStyle/>
          <a:p>
            <a:pPr algn="just"/>
            <a:r>
              <a:rPr lang="es-ES_tradnl" sz="3200" b="1" dirty="0">
                <a:latin typeface="Arial" charset="0"/>
                <a:cs typeface="Times New Roman" pitchFamily="18" charset="0"/>
              </a:rPr>
              <a:t>- </a:t>
            </a:r>
          </a:p>
          <a:p>
            <a:pPr algn="just"/>
            <a:endParaRPr lang="es-ES_tradnl" sz="3200" b="1" dirty="0">
              <a:latin typeface="Arial" charset="0"/>
              <a:cs typeface="Times New Roman" pitchFamily="18" charset="0"/>
            </a:endParaRPr>
          </a:p>
          <a:p>
            <a:pPr algn="just"/>
            <a:r>
              <a:rPr lang="es-ES_tradnl" sz="3200" dirty="0">
                <a:latin typeface="Arial" charset="0"/>
                <a:cs typeface="Times New Roman" pitchFamily="18" charset="0"/>
              </a:rPr>
              <a:t>Es el costo de todo el trabajo de investigación.</a:t>
            </a:r>
          </a:p>
          <a:p>
            <a:pPr algn="just"/>
            <a:r>
              <a:rPr lang="es-ES_tradnl" sz="3200" dirty="0">
                <a:latin typeface="Arial" charset="0"/>
                <a:cs typeface="Times New Roman" pitchFamily="18" charset="0"/>
              </a:rPr>
              <a:t>Se debe colocar todos los rubros que involucren el desarrollo del proyecto</a:t>
            </a:r>
          </a:p>
          <a:p>
            <a:pPr algn="just"/>
            <a:r>
              <a:rPr lang="es-ES_tradnl" sz="3200" dirty="0">
                <a:latin typeface="Arial" charset="0"/>
                <a:cs typeface="Times New Roman" pitchFamily="18" charset="0"/>
              </a:rPr>
              <a:t>Se debe recordar que los gastos efectuados son validados con boletas y facturas emitidas por entidades reconocidas.</a:t>
            </a:r>
          </a:p>
          <a:p>
            <a:pPr algn="just"/>
            <a:endParaRPr lang="es-ES_tradnl" sz="3200" b="1" dirty="0">
              <a:latin typeface="Arial" charset="0"/>
              <a:cs typeface="Times New Roman" pitchFamily="18" charset="0"/>
            </a:endParaRPr>
          </a:p>
          <a:p>
            <a:pPr algn="just"/>
            <a:endParaRPr lang="es-PE" sz="3200" dirty="0"/>
          </a:p>
        </p:txBody>
      </p:sp>
      <p:sp>
        <p:nvSpPr>
          <p:cNvPr id="56323" name="Rettangolo 4"/>
          <p:cNvSpPr>
            <a:spLocks noChangeArrowheads="1"/>
          </p:cNvSpPr>
          <p:nvPr/>
        </p:nvSpPr>
        <p:spPr bwMode="auto">
          <a:xfrm>
            <a:off x="0" y="549275"/>
            <a:ext cx="9144000" cy="1446213"/>
          </a:xfrm>
          <a:prstGeom prst="rect">
            <a:avLst/>
          </a:prstGeom>
          <a:noFill/>
          <a:ln w="9525">
            <a:noFill/>
            <a:miter lim="800000"/>
            <a:headEnd/>
            <a:tailEnd/>
          </a:ln>
        </p:spPr>
        <p:txBody>
          <a:bodyPr>
            <a:spAutoFit/>
          </a:bodyPr>
          <a:lstStyle/>
          <a:p>
            <a:pPr algn="ctr"/>
            <a:r>
              <a:rPr lang="es-MX" sz="4400">
                <a:solidFill>
                  <a:srgbClr val="000000"/>
                </a:solidFill>
                <a:latin typeface="Arial" charset="0"/>
              </a:rPr>
              <a:t>ELABORACIÒN DEL PRESUPUESTO</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37</a:t>
            </a:fld>
            <a:endParaRPr lang="es-E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5"/>
          <p:cNvSpPr txBox="1">
            <a:spLocks noChangeArrowheads="1"/>
          </p:cNvSpPr>
          <p:nvPr/>
        </p:nvSpPr>
        <p:spPr bwMode="auto">
          <a:xfrm>
            <a:off x="468313" y="1616075"/>
            <a:ext cx="8280400" cy="5016500"/>
          </a:xfrm>
          <a:prstGeom prst="rect">
            <a:avLst/>
          </a:prstGeom>
          <a:noFill/>
          <a:ln w="9525">
            <a:noFill/>
            <a:miter lim="800000"/>
            <a:headEnd/>
            <a:tailEnd/>
          </a:ln>
        </p:spPr>
        <p:txBody>
          <a:bodyPr>
            <a:spAutoFit/>
          </a:bodyPr>
          <a:lstStyle/>
          <a:p>
            <a:pPr algn="just">
              <a:buFontTx/>
              <a:buChar char="-"/>
            </a:pPr>
            <a:r>
              <a:rPr lang="es-ES_tradnl" sz="3200" dirty="0">
                <a:latin typeface="Arial" charset="0"/>
                <a:cs typeface="Times New Roman" pitchFamily="18" charset="0"/>
              </a:rPr>
              <a:t>Al finalizar la investigación y corroborar las hipótesis planteadas es necesario presentar un informe de la investigación</a:t>
            </a:r>
          </a:p>
          <a:p>
            <a:pPr algn="just">
              <a:buFontTx/>
              <a:buChar char="-"/>
            </a:pPr>
            <a:r>
              <a:rPr lang="es-ES_tradnl" sz="3200" dirty="0">
                <a:latin typeface="Arial" charset="0"/>
                <a:cs typeface="Times New Roman" pitchFamily="18" charset="0"/>
              </a:rPr>
              <a:t>El formato del informe depende de los requisitos de la entidad que ha aprobado el proyecto.</a:t>
            </a:r>
          </a:p>
          <a:p>
            <a:pPr algn="just"/>
            <a:r>
              <a:rPr lang="es-ES_tradnl" sz="3200" dirty="0">
                <a:latin typeface="Arial" charset="0"/>
                <a:cs typeface="Times New Roman" pitchFamily="18" charset="0"/>
              </a:rPr>
              <a:t>- El corazón del informe son los resultados obtenidos en la investigación</a:t>
            </a:r>
            <a:r>
              <a:rPr lang="es-ES_tradnl" sz="3200" b="1" dirty="0">
                <a:latin typeface="Arial" charset="0"/>
                <a:cs typeface="Times New Roman" pitchFamily="18" charset="0"/>
              </a:rPr>
              <a:t>.</a:t>
            </a:r>
          </a:p>
          <a:p>
            <a:pPr algn="just"/>
            <a:endParaRPr lang="es-ES_tradnl" sz="3200" b="1" dirty="0">
              <a:latin typeface="Arial" charset="0"/>
              <a:cs typeface="Times New Roman" pitchFamily="18" charset="0"/>
            </a:endParaRPr>
          </a:p>
          <a:p>
            <a:pPr algn="just"/>
            <a:endParaRPr lang="es-PE" sz="3200" dirty="0"/>
          </a:p>
        </p:txBody>
      </p:sp>
      <p:sp>
        <p:nvSpPr>
          <p:cNvPr id="57347" name="Rettangolo 4"/>
          <p:cNvSpPr>
            <a:spLocks noChangeArrowheads="1"/>
          </p:cNvSpPr>
          <p:nvPr/>
        </p:nvSpPr>
        <p:spPr bwMode="auto">
          <a:xfrm>
            <a:off x="0" y="549275"/>
            <a:ext cx="9144000" cy="769938"/>
          </a:xfrm>
          <a:prstGeom prst="rect">
            <a:avLst/>
          </a:prstGeom>
          <a:noFill/>
          <a:ln w="9525">
            <a:noFill/>
            <a:miter lim="800000"/>
            <a:headEnd/>
            <a:tailEnd/>
          </a:ln>
        </p:spPr>
        <p:txBody>
          <a:bodyPr>
            <a:spAutoFit/>
          </a:bodyPr>
          <a:lstStyle/>
          <a:p>
            <a:pPr algn="ctr"/>
            <a:r>
              <a:rPr lang="es-MX" sz="4400">
                <a:solidFill>
                  <a:srgbClr val="000000"/>
                </a:solidFill>
                <a:latin typeface="Arial" charset="0"/>
              </a:rPr>
              <a:t>INFORME INVESTIGATIVO</a:t>
            </a:r>
            <a:endParaRPr lang="es-PE" sz="4400">
              <a:solidFill>
                <a:srgbClr val="000000"/>
              </a:solidFill>
              <a:latin typeface="Arial" charset="0"/>
            </a:endParaRPr>
          </a:p>
        </p:txBody>
      </p:sp>
      <p:sp>
        <p:nvSpPr>
          <p:cNvPr id="4" name="3 Marcador de número de diapositiva"/>
          <p:cNvSpPr>
            <a:spLocks noGrp="1"/>
          </p:cNvSpPr>
          <p:nvPr>
            <p:ph type="sldNum" sz="quarter" idx="12"/>
          </p:nvPr>
        </p:nvSpPr>
        <p:spPr/>
        <p:txBody>
          <a:bodyPr/>
          <a:lstStyle/>
          <a:p>
            <a:pPr>
              <a:defRPr/>
            </a:pPr>
            <a:fld id="{71987469-0EFF-4BC3-ACD8-159A62D9DF62}" type="slidenum">
              <a:rPr lang="es-ES" smtClean="0"/>
              <a:pPr>
                <a:defRPr/>
              </a:pPr>
              <a:t>38</a:t>
            </a:fld>
            <a:endParaRPr lang="es-E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1476375" y="549275"/>
            <a:ext cx="7199313" cy="768350"/>
          </a:xfrm>
          <a:prstGeom prst="rect">
            <a:avLst/>
          </a:prstGeom>
          <a:noFill/>
          <a:ln w="9525">
            <a:noFill/>
            <a:miter lim="800000"/>
            <a:headEnd/>
            <a:tailEnd/>
          </a:ln>
        </p:spPr>
        <p:txBody>
          <a:bodyPr>
            <a:spAutoFit/>
          </a:bodyPr>
          <a:lstStyle/>
          <a:p>
            <a:pPr marL="457200" indent="-457200" algn="r">
              <a:spcBef>
                <a:spcPct val="50000"/>
              </a:spcBef>
            </a:pPr>
            <a:r>
              <a:rPr lang="es-PE" sz="4400" dirty="0" smtClean="0">
                <a:latin typeface="Arial" charset="0"/>
                <a:cs typeface="Arial" charset="0"/>
              </a:rPr>
              <a:t>Referencias</a:t>
            </a:r>
            <a:endParaRPr lang="es-ES" sz="4400" dirty="0">
              <a:latin typeface="Arial" charset="0"/>
              <a:cs typeface="Arial" charset="0"/>
            </a:endParaRPr>
          </a:p>
        </p:txBody>
      </p:sp>
      <p:sp>
        <p:nvSpPr>
          <p:cNvPr id="50179" name="Text Box 3"/>
          <p:cNvSpPr txBox="1">
            <a:spLocks noChangeArrowheads="1"/>
          </p:cNvSpPr>
          <p:nvPr/>
        </p:nvSpPr>
        <p:spPr bwMode="auto">
          <a:xfrm>
            <a:off x="971550" y="1989138"/>
            <a:ext cx="7129463" cy="2462213"/>
          </a:xfrm>
          <a:prstGeom prst="rect">
            <a:avLst/>
          </a:prstGeom>
          <a:noFill/>
          <a:ln w="9525">
            <a:noFill/>
            <a:miter lim="800000"/>
            <a:headEnd/>
            <a:tailEnd/>
          </a:ln>
        </p:spPr>
        <p:txBody>
          <a:bodyPr>
            <a:spAutoFit/>
          </a:bodyPr>
          <a:lstStyle/>
          <a:p>
            <a:pPr marL="174625" indent="-174625" algn="just">
              <a:spcBef>
                <a:spcPct val="50000"/>
              </a:spcBef>
              <a:buFontTx/>
              <a:buChar char="•"/>
            </a:pPr>
            <a:r>
              <a:rPr lang="en-US" sz="2800" dirty="0" err="1" smtClean="0"/>
              <a:t>Sampieri</a:t>
            </a:r>
            <a:r>
              <a:rPr lang="en-US" sz="2800" dirty="0" smtClean="0"/>
              <a:t> R.H., Fernandez-</a:t>
            </a:r>
            <a:r>
              <a:rPr lang="en-US" sz="2800" dirty="0" err="1" smtClean="0"/>
              <a:t>Collado</a:t>
            </a:r>
            <a:r>
              <a:rPr lang="en-US" sz="2800" dirty="0" smtClean="0"/>
              <a:t> C., </a:t>
            </a:r>
            <a:r>
              <a:rPr lang="en-US" sz="2800" dirty="0" err="1" smtClean="0"/>
              <a:t>Lucio</a:t>
            </a:r>
            <a:r>
              <a:rPr lang="en-US" sz="2800" dirty="0" smtClean="0"/>
              <a:t> P.B. </a:t>
            </a:r>
            <a:r>
              <a:rPr lang="en-US" sz="2800" dirty="0" err="1" smtClean="0"/>
              <a:t>Metodología</a:t>
            </a:r>
            <a:r>
              <a:rPr lang="en-US" sz="2800" dirty="0" smtClean="0"/>
              <a:t> de la </a:t>
            </a:r>
            <a:r>
              <a:rPr lang="en-US" sz="2800" dirty="0" err="1" smtClean="0"/>
              <a:t>investigación</a:t>
            </a:r>
            <a:r>
              <a:rPr lang="en-US" sz="2800" dirty="0" smtClean="0"/>
              <a:t>, 4ta </a:t>
            </a:r>
            <a:r>
              <a:rPr lang="en-US" sz="2800" dirty="0" err="1" smtClean="0"/>
              <a:t>Edición</a:t>
            </a:r>
            <a:r>
              <a:rPr lang="en-US" sz="2800" dirty="0" smtClean="0"/>
              <a:t>, McGraw-Hill </a:t>
            </a:r>
            <a:r>
              <a:rPr lang="en-US" sz="2800" dirty="0" err="1" smtClean="0"/>
              <a:t>Interamericana</a:t>
            </a:r>
            <a:r>
              <a:rPr lang="en-US" sz="2800" dirty="0" smtClean="0"/>
              <a:t>, 2006, México</a:t>
            </a:r>
            <a:r>
              <a:rPr lang="en-US" sz="2800" dirty="0" smtClean="0"/>
              <a:t>. </a:t>
            </a:r>
            <a:endParaRPr lang="es-ES" sz="2800" dirty="0" smtClean="0"/>
          </a:p>
          <a:p>
            <a:pPr marL="174625" indent="-174625" algn="just">
              <a:spcBef>
                <a:spcPct val="50000"/>
              </a:spcBef>
              <a:buFontTx/>
              <a:buChar char="•"/>
            </a:pPr>
            <a:endParaRPr lang="es-ES" sz="2800" dirty="0">
              <a:latin typeface="Arial" charset="0"/>
            </a:endParaRPr>
          </a:p>
        </p:txBody>
      </p:sp>
      <p:sp>
        <p:nvSpPr>
          <p:cNvPr id="4" name="3 Marcador de número de diapositiva"/>
          <p:cNvSpPr>
            <a:spLocks noGrp="1"/>
          </p:cNvSpPr>
          <p:nvPr>
            <p:ph type="sldNum" sz="quarter" idx="12"/>
          </p:nvPr>
        </p:nvSpPr>
        <p:spPr/>
        <p:txBody>
          <a:bodyPr/>
          <a:lstStyle/>
          <a:p>
            <a:pPr>
              <a:defRPr/>
            </a:pPr>
            <a:fld id="{BC55E66A-D490-4289-A82D-D5BE1E04162E}" type="slidenum">
              <a:rPr lang="es-ES" smtClean="0"/>
              <a:pPr>
                <a:defRPr/>
              </a:pPr>
              <a:t>39</a:t>
            </a:fld>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blinds(horizontal)">
                                      <p:cBhvr>
                                        <p:cTn id="12"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buFontTx/>
              <a:buChar char="-"/>
              <a:defRPr/>
            </a:pPr>
            <a:endParaRPr lang="es-PE" sz="2800" dirty="0" smtClean="0"/>
          </a:p>
          <a:p>
            <a:pPr algn="just">
              <a:buFontTx/>
              <a:buChar char="-"/>
              <a:defRPr/>
            </a:pPr>
            <a:r>
              <a:rPr lang="es-PE" sz="2800" dirty="0" smtClean="0">
                <a:latin typeface="+mj-lt"/>
              </a:rPr>
              <a:t>Revisión </a:t>
            </a:r>
            <a:r>
              <a:rPr lang="es-PE" sz="2800" dirty="0" smtClean="0">
                <a:latin typeface="+mj-lt"/>
              </a:rPr>
              <a:t>de la literatura existente (detectar, consultar y obtener</a:t>
            </a:r>
            <a:r>
              <a:rPr lang="es-PE" sz="2800" dirty="0" smtClean="0">
                <a:latin typeface="+mj-lt"/>
              </a:rPr>
              <a:t>).</a:t>
            </a:r>
          </a:p>
          <a:p>
            <a:pPr algn="just">
              <a:defRPr/>
            </a:pPr>
            <a:endParaRPr lang="es-PE" sz="2800" dirty="0" smtClean="0">
              <a:latin typeface="+mj-lt"/>
            </a:endParaRPr>
          </a:p>
          <a:p>
            <a:pPr algn="just">
              <a:buFontTx/>
              <a:buChar char="-"/>
              <a:defRPr/>
            </a:pPr>
            <a:r>
              <a:rPr lang="es-PE" sz="2800" dirty="0" smtClean="0">
                <a:latin typeface="+mj-lt"/>
              </a:rPr>
              <a:t>Adopción de una teoría o desarrollo de una perspectiva teórica.</a:t>
            </a: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CO" dirty="0" smtClean="0"/>
              <a:t>Etapas del Marco 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4</a:t>
            </a:fld>
            <a:endParaRPr lang="es-E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buFontTx/>
              <a:buChar char="-"/>
              <a:defRPr/>
            </a:pPr>
            <a:endParaRPr lang="es-PE" sz="2800" dirty="0" smtClean="0"/>
          </a:p>
          <a:p>
            <a:pPr algn="just">
              <a:buFontTx/>
              <a:buChar char="-"/>
              <a:defRPr/>
            </a:pPr>
            <a:r>
              <a:rPr lang="es-PE" sz="2800" dirty="0" smtClean="0">
                <a:latin typeface="+mj-lt"/>
              </a:rPr>
              <a:t>Lo </a:t>
            </a:r>
            <a:r>
              <a:rPr lang="es-PE" sz="2800" dirty="0" smtClean="0">
                <a:latin typeface="+mj-lt"/>
              </a:rPr>
              <a:t>más importante es explicar porque, como y cuando ocurre un </a:t>
            </a:r>
            <a:r>
              <a:rPr lang="es-PE" sz="2800" dirty="0" smtClean="0">
                <a:latin typeface="+mj-lt"/>
              </a:rPr>
              <a:t>fenómeno.</a:t>
            </a:r>
          </a:p>
          <a:p>
            <a:pPr algn="just">
              <a:buFontTx/>
              <a:buChar char="-"/>
              <a:defRPr/>
            </a:pPr>
            <a:r>
              <a:rPr lang="es-PE" sz="2800" dirty="0" smtClean="0">
                <a:latin typeface="+mj-lt"/>
              </a:rPr>
              <a:t>Sistematizar o dar orden al conocimiento sobre un fenómeno</a:t>
            </a:r>
            <a:r>
              <a:rPr lang="es-PE" sz="2800" dirty="0" smtClean="0">
                <a:latin typeface="+mj-lt"/>
              </a:rPr>
              <a:t>.</a:t>
            </a:r>
          </a:p>
          <a:p>
            <a:pPr algn="just">
              <a:buFontTx/>
              <a:buChar char="-"/>
              <a:defRPr/>
            </a:pPr>
            <a:r>
              <a:rPr lang="es-PE" sz="2800" dirty="0" smtClean="0">
                <a:latin typeface="+mj-lt"/>
              </a:rPr>
              <a:t>Predecir: como va ocurrir un fenómeno dadas ciertas condiciones.</a:t>
            </a:r>
            <a:endParaRPr lang="es-ES"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CO" dirty="0" smtClean="0"/>
              <a:t>Funciones de la Teoría</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5</a:t>
            </a:fld>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buFontTx/>
              <a:buChar char="-"/>
              <a:defRPr/>
            </a:pPr>
            <a:endParaRPr lang="es-PE" sz="2800" dirty="0" smtClean="0"/>
          </a:p>
          <a:p>
            <a:pPr algn="just">
              <a:defRPr/>
            </a:pPr>
            <a:r>
              <a:rPr lang="es-PE" sz="2800" dirty="0" smtClean="0">
                <a:latin typeface="+mj-lt"/>
              </a:rPr>
              <a:t>1.-Existencia </a:t>
            </a:r>
            <a:r>
              <a:rPr lang="es-PE" sz="2800" dirty="0" smtClean="0">
                <a:latin typeface="+mj-lt"/>
              </a:rPr>
              <a:t>de una teoría completamente desarrollada </a:t>
            </a:r>
            <a:r>
              <a:rPr lang="es-PE" sz="2800" dirty="0" smtClean="0">
                <a:latin typeface="+mj-lt"/>
              </a:rPr>
              <a:t>(capaz </a:t>
            </a:r>
            <a:r>
              <a:rPr lang="es-PE" sz="2800" dirty="0" smtClean="0">
                <a:latin typeface="+mj-lt"/>
              </a:rPr>
              <a:t>de describir, explicar y predecir el fenómeno): tomar ésta como estructura del marco teórico. </a:t>
            </a:r>
            <a:endParaRPr lang="es-PE" sz="2800" dirty="0" smtClean="0">
              <a:latin typeface="+mj-lt"/>
            </a:endParaRPr>
          </a:p>
          <a:p>
            <a:pPr algn="just">
              <a:defRPr/>
            </a:pPr>
            <a:r>
              <a:rPr lang="es-PE" sz="2800" dirty="0" smtClean="0">
                <a:latin typeface="+mj-lt"/>
              </a:rPr>
              <a:t>2.-Existencia </a:t>
            </a:r>
            <a:r>
              <a:rPr lang="es-PE" sz="2800" dirty="0" smtClean="0">
                <a:latin typeface="+mj-lt"/>
              </a:rPr>
              <a:t>de varias teoría aplicables: Describir cada una de ellas, elegir una y basarnos en ésta para el marco teórico; o tomar partes de algunas o todas</a:t>
            </a:r>
            <a:r>
              <a:rPr lang="es-PE" sz="2800" dirty="0" smtClean="0">
                <a:latin typeface="+mj-lt"/>
              </a:rPr>
              <a:t>.</a:t>
            </a:r>
          </a:p>
          <a:p>
            <a:pPr algn="just">
              <a:defRPr/>
            </a:pPr>
            <a:endParaRPr lang="es-ES" sz="2800" dirty="0" smtClean="0">
              <a:latin typeface="+mj-lt"/>
            </a:endParaRPr>
          </a:p>
          <a:p>
            <a:pPr algn="just">
              <a:buFontTx/>
              <a:buChar char="-"/>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PE" dirty="0" smtClean="0"/>
              <a:t>Estrategia</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6</a:t>
            </a:fld>
            <a:endParaRPr lang="es-E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buFontTx/>
              <a:buChar char="-"/>
              <a:defRPr/>
            </a:pPr>
            <a:endParaRPr lang="es-PE" sz="2800" dirty="0" smtClean="0"/>
          </a:p>
          <a:p>
            <a:pPr algn="just">
              <a:defRPr/>
            </a:pPr>
            <a:r>
              <a:rPr lang="es-PE" sz="2800" dirty="0" smtClean="0">
                <a:latin typeface="+mj-lt"/>
              </a:rPr>
              <a:t>3.- Existencia de </a:t>
            </a:r>
            <a:r>
              <a:rPr lang="es-PE" sz="2800" dirty="0" smtClean="0">
                <a:latin typeface="+mj-lt"/>
              </a:rPr>
              <a:t>“Piezas y Trozos” de </a:t>
            </a:r>
            <a:r>
              <a:rPr lang="es-PE" sz="2800" dirty="0" smtClean="0">
                <a:latin typeface="+mj-lt"/>
              </a:rPr>
              <a:t>teorías: Construir </a:t>
            </a:r>
            <a:r>
              <a:rPr lang="es-PE" sz="2800" dirty="0" smtClean="0">
                <a:latin typeface="+mj-lt"/>
              </a:rPr>
              <a:t>una perspectiva teórica tomando como base las existentes.</a:t>
            </a:r>
          </a:p>
          <a:p>
            <a:pPr algn="just">
              <a:defRPr/>
            </a:pPr>
            <a:r>
              <a:rPr lang="es-PE" sz="2800" dirty="0" smtClean="0">
                <a:latin typeface="+mj-lt"/>
              </a:rPr>
              <a:t>4.- </a:t>
            </a:r>
            <a:r>
              <a:rPr lang="es-PE" sz="2800" dirty="0" smtClean="0">
                <a:latin typeface="+mj-lt"/>
              </a:rPr>
              <a:t>Descubrimientos interesantes pero parciales que no se ajustan a una teoría: Organizarlos como antecedentes de forma lógica y coherente, citándolos como puntos de referencia.</a:t>
            </a:r>
            <a:endParaRPr lang="es-ES" sz="2800" dirty="0" smtClean="0">
              <a:latin typeface="+mj-lt"/>
            </a:endParaRPr>
          </a:p>
          <a:p>
            <a:pPr algn="just">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PE" dirty="0" smtClean="0"/>
              <a:t>Estrategia</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7</a:t>
            </a:fld>
            <a:endParaRPr lang="es-E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defRPr/>
            </a:pPr>
            <a:r>
              <a:rPr lang="es-PE" sz="2800" dirty="0" smtClean="0"/>
              <a:t>Antes de Recolectar los datos:</a:t>
            </a:r>
          </a:p>
          <a:p>
            <a:pPr algn="just">
              <a:defRPr/>
            </a:pPr>
            <a:r>
              <a:rPr lang="es-PE" sz="2800" dirty="0" smtClean="0">
                <a:latin typeface="+mj-lt"/>
              </a:rPr>
              <a:t>1</a:t>
            </a:r>
            <a:r>
              <a:rPr lang="es-PE" sz="2800" dirty="0" smtClean="0">
                <a:latin typeface="+mj-lt"/>
              </a:rPr>
              <a:t>.- </a:t>
            </a:r>
            <a:r>
              <a:rPr lang="es-PE" sz="2800" dirty="0" smtClean="0">
                <a:latin typeface="+mj-lt"/>
              </a:rPr>
              <a:t>Aprender más acerca de la historia, origen y alcance de la investigación</a:t>
            </a:r>
            <a:r>
              <a:rPr lang="es-PE" sz="2800" dirty="0" smtClean="0">
                <a:latin typeface="+mj-lt"/>
              </a:rPr>
              <a:t>.</a:t>
            </a:r>
          </a:p>
          <a:p>
            <a:pPr algn="just">
              <a:defRPr/>
            </a:pPr>
            <a:endParaRPr lang="es-PE" sz="2800" dirty="0" smtClean="0">
              <a:latin typeface="+mj-lt"/>
            </a:endParaRPr>
          </a:p>
          <a:p>
            <a:pPr algn="just">
              <a:defRPr/>
            </a:pPr>
            <a:r>
              <a:rPr lang="es-PE" sz="2800" dirty="0" smtClean="0">
                <a:latin typeface="+mj-lt"/>
              </a:rPr>
              <a:t>2.-</a:t>
            </a:r>
            <a:r>
              <a:rPr lang="es-PE" sz="2800" dirty="0" smtClean="0">
                <a:latin typeface="+mj-lt"/>
              </a:rPr>
              <a:t>Conocer que métodos se han aplicado exitosa o erróneamente para el problema</a:t>
            </a:r>
            <a:r>
              <a:rPr lang="es-PE" sz="2800" dirty="0" smtClean="0">
                <a:latin typeface="+mj-lt"/>
              </a:rPr>
              <a:t>.</a:t>
            </a:r>
          </a:p>
          <a:p>
            <a:pPr algn="just">
              <a:defRPr/>
            </a:pPr>
            <a:endParaRPr lang="es-PE" sz="2800" dirty="0" smtClean="0">
              <a:latin typeface="+mj-lt"/>
            </a:endParaRPr>
          </a:p>
          <a:p>
            <a:pPr algn="just">
              <a:defRPr/>
            </a:pPr>
            <a:r>
              <a:rPr lang="es-PE" sz="2800" dirty="0" smtClean="0">
                <a:latin typeface="+mj-lt"/>
              </a:rPr>
              <a:t>3.-</a:t>
            </a:r>
            <a:r>
              <a:rPr lang="es-PE" sz="2800" dirty="0" smtClean="0">
                <a:latin typeface="+mj-lt"/>
              </a:rPr>
              <a:t>Saber que respuestas existen actualmente para las preguntas de investigación.</a:t>
            </a:r>
          </a:p>
          <a:p>
            <a:pPr algn="just">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PE" dirty="0" smtClean="0"/>
              <a:t>Papel del Marco 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8</a:t>
            </a:fld>
            <a:endParaRPr lang="es-E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subTitle" idx="1"/>
          </p:nvPr>
        </p:nvSpPr>
        <p:spPr>
          <a:xfrm>
            <a:off x="827088" y="1557338"/>
            <a:ext cx="7416800" cy="4724400"/>
          </a:xfrm>
        </p:spPr>
        <p:txBody>
          <a:bodyPr/>
          <a:lstStyle/>
          <a:p>
            <a:pPr algn="just">
              <a:defRPr/>
            </a:pPr>
            <a:r>
              <a:rPr lang="es-PE" sz="2800" dirty="0" smtClean="0"/>
              <a:t>4.-</a:t>
            </a:r>
            <a:r>
              <a:rPr lang="es-PE" sz="2800" dirty="0" smtClean="0">
                <a:latin typeface="+mj-lt"/>
              </a:rPr>
              <a:t>Identificar variables que requieren ser medidas y observadas, además de cómo han sido medidas y observadas.</a:t>
            </a:r>
          </a:p>
          <a:p>
            <a:pPr algn="just">
              <a:defRPr/>
            </a:pPr>
            <a:r>
              <a:rPr lang="es-PE" sz="2800" dirty="0" smtClean="0">
                <a:latin typeface="+mj-lt"/>
              </a:rPr>
              <a:t>5.- </a:t>
            </a:r>
            <a:r>
              <a:rPr lang="es-PE" sz="2800" dirty="0" smtClean="0">
                <a:latin typeface="+mj-lt"/>
              </a:rPr>
              <a:t>Decidir cuál es la mejor manera de recolectas los datos necesarios y dónde obtenerlos</a:t>
            </a:r>
            <a:r>
              <a:rPr lang="es-PE" sz="2800" dirty="0" smtClean="0">
                <a:latin typeface="+mj-lt"/>
              </a:rPr>
              <a:t>.</a:t>
            </a:r>
          </a:p>
          <a:p>
            <a:pPr algn="just">
              <a:defRPr/>
            </a:pPr>
            <a:r>
              <a:rPr lang="es-PE" sz="2800" dirty="0" smtClean="0">
                <a:latin typeface="+mj-lt"/>
              </a:rPr>
              <a:t>6.-</a:t>
            </a:r>
            <a:r>
              <a:rPr lang="es-PE" sz="2800" dirty="0" smtClean="0">
                <a:latin typeface="+mj-lt"/>
              </a:rPr>
              <a:t>Resolver cómo pueden analizarse los datos</a:t>
            </a:r>
            <a:r>
              <a:rPr lang="es-PE" sz="2800" dirty="0" smtClean="0">
                <a:latin typeface="+mj-lt"/>
              </a:rPr>
              <a:t>.</a:t>
            </a:r>
          </a:p>
          <a:p>
            <a:pPr algn="just">
              <a:defRPr/>
            </a:pPr>
            <a:r>
              <a:rPr lang="es-PE" sz="2800" dirty="0" smtClean="0">
                <a:latin typeface="+mj-lt"/>
              </a:rPr>
              <a:t>7.- </a:t>
            </a:r>
            <a:r>
              <a:rPr lang="es-PE" sz="2800" dirty="0" smtClean="0">
                <a:latin typeface="+mj-lt"/>
              </a:rPr>
              <a:t>Refinar el planteamiento y sugerir hipótesis.</a:t>
            </a:r>
          </a:p>
          <a:p>
            <a:pPr algn="just">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PE" sz="2800" dirty="0" smtClean="0">
              <a:latin typeface="+mj-lt"/>
            </a:endParaRPr>
          </a:p>
          <a:p>
            <a:pPr algn="just">
              <a:buFontTx/>
              <a:buChar char="-"/>
              <a:defRPr/>
            </a:pPr>
            <a:endParaRPr lang="es-ES" sz="2800" dirty="0" smtClean="0">
              <a:latin typeface="+mj-lt"/>
            </a:endParaRPr>
          </a:p>
          <a:p>
            <a:pPr algn="just">
              <a:buFontTx/>
              <a:buChar char="-"/>
              <a:defRPr/>
            </a:pPr>
            <a:endParaRPr lang="es-PE" sz="2800" dirty="0" smtClean="0"/>
          </a:p>
          <a:p>
            <a:pPr algn="just">
              <a:buFontTx/>
              <a:buChar char="-"/>
              <a:defRPr/>
            </a:pPr>
            <a:endParaRPr lang="es-PE" sz="2800" dirty="0" smtClean="0"/>
          </a:p>
          <a:p>
            <a:pPr algn="just">
              <a:buFontTx/>
              <a:buChar char="-"/>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PE" sz="2800" dirty="0" smtClean="0"/>
          </a:p>
          <a:p>
            <a:pPr algn="just">
              <a:defRPr/>
            </a:pPr>
            <a:endParaRPr lang="es-ES" sz="2800" dirty="0">
              <a:latin typeface="Arial" pitchFamily="34" charset="0"/>
              <a:cs typeface="Arial" pitchFamily="34" charset="0"/>
            </a:endParaRPr>
          </a:p>
        </p:txBody>
      </p:sp>
      <p:sp>
        <p:nvSpPr>
          <p:cNvPr id="9219" name="Rectangle 2"/>
          <p:cNvSpPr>
            <a:spLocks noGrp="1" noChangeArrowheads="1"/>
          </p:cNvSpPr>
          <p:nvPr>
            <p:ph type="ctrTitle"/>
          </p:nvPr>
        </p:nvSpPr>
        <p:spPr bwMode="auto">
          <a:xfrm>
            <a:off x="685800" y="476251"/>
            <a:ext cx="7772400" cy="1023924"/>
          </a:xfrm>
          <a:noFill/>
          <a:ln>
            <a:miter lim="800000"/>
            <a:headEnd/>
            <a:tailEnd/>
          </a:ln>
        </p:spPr>
        <p:txBody>
          <a:bodyPr vert="horz" wrap="square" lIns="91440" tIns="45720" rIns="91440" bIns="45720" numCol="1" anchor="t" anchorCtr="0" compatLnSpc="1">
            <a:prstTxWarp prst="textNoShape">
              <a:avLst/>
            </a:prstTxWarp>
          </a:bodyPr>
          <a:lstStyle/>
          <a:p>
            <a:pPr algn="r"/>
            <a:r>
              <a:rPr lang="es-PE" dirty="0" smtClean="0"/>
              <a:t>Papel del Marco Teórico</a:t>
            </a:r>
            <a:endParaRPr lang="es-ES" dirty="0" smtClean="0"/>
          </a:p>
        </p:txBody>
      </p:sp>
      <p:sp>
        <p:nvSpPr>
          <p:cNvPr id="4" name="3 Marcador de número de diapositiva"/>
          <p:cNvSpPr>
            <a:spLocks noGrp="1"/>
          </p:cNvSpPr>
          <p:nvPr>
            <p:ph type="sldNum" sz="quarter" idx="12"/>
          </p:nvPr>
        </p:nvSpPr>
        <p:spPr/>
        <p:txBody>
          <a:bodyPr/>
          <a:lstStyle/>
          <a:p>
            <a:pPr>
              <a:defRPr/>
            </a:pPr>
            <a:fld id="{D8623C95-86F2-4AF4-8E2E-4C43A2EAB8E0}" type="slidenum">
              <a:rPr lang="es-ES" smtClean="0"/>
              <a:pPr>
                <a:defRPr/>
              </a:pPr>
              <a:t>9</a:t>
            </a:fld>
            <a:endParaRPr lang="es-E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1751</TotalTime>
  <Words>1396</Words>
  <Application>Microsoft Office PowerPoint</Application>
  <PresentationFormat>Presentación en pantalla (4:3)</PresentationFormat>
  <Paragraphs>354</Paragraphs>
  <Slides>39</Slides>
  <Notes>0</Notes>
  <HiddenSlides>0</HiddenSlides>
  <MMClips>0</MMClips>
  <ScaleCrop>false</ScaleCrop>
  <HeadingPairs>
    <vt:vector size="4" baseType="variant">
      <vt:variant>
        <vt:lpstr>Tema</vt:lpstr>
      </vt:variant>
      <vt:variant>
        <vt:i4>1</vt:i4>
      </vt:variant>
      <vt:variant>
        <vt:lpstr>Títulos de diapositiva</vt:lpstr>
      </vt:variant>
      <vt:variant>
        <vt:i4>39</vt:i4>
      </vt:variant>
    </vt:vector>
  </HeadingPairs>
  <TitlesOfParts>
    <vt:vector size="40" baseType="lpstr">
      <vt:lpstr>Tema di Office</vt:lpstr>
      <vt:lpstr>Diapositiva 1</vt:lpstr>
      <vt:lpstr>Marco teórico</vt:lpstr>
      <vt:lpstr>Marco teórico</vt:lpstr>
      <vt:lpstr>Etapas del Marco Teórico</vt:lpstr>
      <vt:lpstr>Funciones de la Teoría</vt:lpstr>
      <vt:lpstr>Estrategia</vt:lpstr>
      <vt:lpstr>Estrategia</vt:lpstr>
      <vt:lpstr>Papel del Marco Teórico</vt:lpstr>
      <vt:lpstr>Papel del Marco Teórico</vt:lpstr>
      <vt:lpstr>Papel del Marco Teórico</vt:lpstr>
      <vt:lpstr>HIPOTESIS</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vector>
  </TitlesOfParts>
  <Company>UNIVERSIDAD DEL CAUCA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METODOLOGIA DE LA INVESTIGACION</dc:title>
  <dc:creator>DEPARTAMENTO DE VIAS F.I.C.</dc:creator>
  <cp:lastModifiedBy>erik</cp:lastModifiedBy>
  <cp:revision>160</cp:revision>
  <dcterms:created xsi:type="dcterms:W3CDTF">2001-11-09T19:59:32Z</dcterms:created>
  <dcterms:modified xsi:type="dcterms:W3CDTF">2009-11-10T10:14:51Z</dcterms:modified>
</cp:coreProperties>
</file>